
<file path=[Content_Types].xml><?xml version="1.0" encoding="utf-8"?>
<Types xmlns="http://schemas.openxmlformats.org/package/2006/content-types">
  <Default Extension="tmp" ContentType="image/png"/>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94" r:id="rId3"/>
    <p:sldId id="259" r:id="rId4"/>
    <p:sldId id="281" r:id="rId5"/>
    <p:sldId id="282" r:id="rId6"/>
    <p:sldId id="284" r:id="rId7"/>
    <p:sldId id="287" r:id="rId8"/>
    <p:sldId id="262" r:id="rId9"/>
    <p:sldId id="285" r:id="rId10"/>
    <p:sldId id="286" r:id="rId11"/>
    <p:sldId id="288" r:id="rId12"/>
    <p:sldId id="289" r:id="rId13"/>
    <p:sldId id="290" r:id="rId14"/>
    <p:sldId id="295" r:id="rId15"/>
    <p:sldId id="272" r:id="rId16"/>
    <p:sldId id="274" r:id="rId17"/>
    <p:sldId id="276" r:id="rId18"/>
    <p:sldId id="277" r:id="rId19"/>
    <p:sldId id="271" r:id="rId20"/>
    <p:sldId id="273" r:id="rId21"/>
    <p:sldId id="293" r:id="rId22"/>
    <p:sldId id="267"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92" autoAdjust="0"/>
    <p:restoredTop sz="94660"/>
  </p:normalViewPr>
  <p:slideViewPr>
    <p:cSldViewPr snapToGrid="0" snapToObjects="1" showGuides="1">
      <p:cViewPr varScale="1">
        <p:scale>
          <a:sx n="64" d="100"/>
          <a:sy n="64" d="100"/>
        </p:scale>
        <p:origin x="1320" y="3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771950AF-B334-8948-B808-182C7469E9B9}" type="datetimeFigureOut">
              <a:rPr lang="en-US" smtClean="0"/>
              <a:pPr/>
              <a:t>8/25/2016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B59018-F83F-9D45-AC22-7D1A0E75F39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71950AF-B334-8948-B808-182C7469E9B9}" type="datetimeFigureOut">
              <a:rPr lang="en-US" smtClean="0"/>
              <a:pPr/>
              <a:t>8/25/2016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B59018-F83F-9D45-AC22-7D1A0E75F39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1"/>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71950AF-B334-8948-B808-182C7469E9B9}" type="datetimeFigureOut">
              <a:rPr lang="en-US" smtClean="0"/>
              <a:pPr/>
              <a:t>8/25/2016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B59018-F83F-9D45-AC22-7D1A0E75F39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71950AF-B334-8948-B808-182C7469E9B9}" type="datetimeFigureOut">
              <a:rPr lang="en-US" smtClean="0"/>
              <a:pPr/>
              <a:t>8/25/2016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B59018-F83F-9D45-AC22-7D1A0E75F39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71950AF-B334-8948-B808-182C7469E9B9}" type="datetimeFigureOut">
              <a:rPr lang="en-US" smtClean="0"/>
              <a:pPr/>
              <a:t>8/25/2016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1B59018-F83F-9D45-AC22-7D1A0E75F39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71950AF-B334-8948-B808-182C7469E9B9}" type="datetimeFigureOut">
              <a:rPr lang="en-US" smtClean="0"/>
              <a:pPr/>
              <a:t>8/25/2016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1B59018-F83F-9D45-AC22-7D1A0E75F39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1950AF-B334-8948-B808-182C7469E9B9}" type="datetimeFigureOut">
              <a:rPr lang="en-US" smtClean="0"/>
              <a:pPr/>
              <a:t>8/25/2016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1B59018-F83F-9D45-AC22-7D1A0E75F39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49"/>
            <a:ext cx="3008313" cy="1162051"/>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71950AF-B334-8948-B808-182C7469E9B9}" type="datetimeFigureOut">
              <a:rPr lang="en-US" smtClean="0"/>
              <a:pPr/>
              <a:t>8/25/2016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B59018-F83F-9D45-AC22-7D1A0E75F39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9"/>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71950AF-B334-8948-B808-182C7469E9B9}" type="datetimeFigureOut">
              <a:rPr lang="en-US" smtClean="0"/>
              <a:pPr/>
              <a:t>8/25/2016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B59018-F83F-9D45-AC22-7D1A0E75F39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71950AF-B334-8948-B808-182C7469E9B9}" type="datetimeFigureOut">
              <a:rPr lang="en-US" smtClean="0"/>
              <a:pPr/>
              <a:t>8/25/2016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B59018-F83F-9D45-AC22-7D1A0E75F39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6375"/>
            <a:ext cx="2057400" cy="438785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6375"/>
            <a:ext cx="6019800" cy="43878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71950AF-B334-8948-B808-182C7469E9B9}" type="datetimeFigureOut">
              <a:rPr lang="en-US" smtClean="0"/>
              <a:pPr/>
              <a:t>8/25/2016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B59018-F83F-9D45-AC22-7D1A0E75F39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1950AF-B334-8948-B808-182C7469E9B9}" type="datetimeFigureOut">
              <a:rPr lang="en-US" smtClean="0"/>
              <a:pPr/>
              <a:t>8/25/2016</a:t>
            </a:fld>
            <a:endParaRPr lang="en-US"/>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B59018-F83F-9D45-AC22-7D1A0E75F39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jpeg"/><Relationship Id="rId1" Type="http://schemas.openxmlformats.org/officeDocument/2006/relationships/slideLayout" Target="../slideLayouts/slideLayout4.xml"/><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lstStyle/>
          <a:p>
            <a:endParaRPr lang="en-US" dirty="0"/>
          </a:p>
        </p:txBody>
      </p:sp>
      <p:sp>
        <p:nvSpPr>
          <p:cNvPr id="8" name="Subtitle 7"/>
          <p:cNvSpPr>
            <a:spLocks noGrp="1"/>
          </p:cNvSpPr>
          <p:nvPr>
            <p:ph type="subTitle" idx="1"/>
          </p:nvPr>
        </p:nvSpPr>
        <p:spPr/>
        <p:txBody>
          <a:bodyPr/>
          <a:lstStyle/>
          <a:p>
            <a:endParaRPr lang="en-US" dirty="0"/>
          </a:p>
        </p:txBody>
      </p:sp>
      <p:pic>
        <p:nvPicPr>
          <p:cNvPr id="5" name="Picture 4" descr="PPT-j-term comp.jpg"/>
          <p:cNvPicPr>
            <a:picLocks noChangeAspect="1"/>
          </p:cNvPicPr>
          <p:nvPr/>
        </p:nvPicPr>
        <p:blipFill>
          <a:blip r:embed="rId2"/>
          <a:stretch>
            <a:fillRect/>
          </a:stretch>
        </p:blipFill>
        <p:spPr>
          <a:xfrm>
            <a:off x="0" y="-13648"/>
            <a:ext cx="9144000" cy="6858000"/>
          </a:xfrm>
          <a:prstGeom prst="rect">
            <a:avLst/>
          </a:prstGeom>
        </p:spPr>
      </p:pic>
      <p:sp>
        <p:nvSpPr>
          <p:cNvPr id="9" name="Rectangle 8"/>
          <p:cNvSpPr/>
          <p:nvPr/>
        </p:nvSpPr>
        <p:spPr>
          <a:xfrm>
            <a:off x="2202872" y="1051448"/>
            <a:ext cx="4572000" cy="4072910"/>
          </a:xfrm>
          <a:prstGeom prst="rect">
            <a:avLst/>
          </a:prstGeom>
        </p:spPr>
        <p:txBody>
          <a:bodyPr>
            <a:spAutoFit/>
          </a:bodyPr>
          <a:lstStyle/>
          <a:p>
            <a:pPr algn="ctr">
              <a:lnSpc>
                <a:spcPct val="200000"/>
              </a:lnSpc>
              <a:spcAft>
                <a:spcPts val="800"/>
              </a:spcAft>
            </a:pPr>
            <a:endPar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200000"/>
              </a:lnSpc>
              <a:spcAft>
                <a:spcPts val="800"/>
              </a:spcAft>
            </a:pPr>
            <a:r>
              <a:rPr lang="en-US" sz="3600" dirty="0"/>
              <a:t>Teaching Non-native Speakers of English: Issues and Strategies</a:t>
            </a:r>
            <a:endPar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PT4-3-6.jpg"/>
          <p:cNvPicPr>
            <a:picLocks noChangeAspect="1"/>
          </p:cNvPicPr>
          <p:nvPr/>
        </p:nvPicPr>
        <p:blipFill>
          <a:blip r:embed="rId2"/>
          <a:stretch>
            <a:fillRect/>
          </a:stretch>
        </p:blipFill>
        <p:spPr>
          <a:xfrm>
            <a:off x="0" y="0"/>
            <a:ext cx="9144000" cy="6858000"/>
          </a:xfrm>
          <a:prstGeom prst="rect">
            <a:avLst/>
          </a:prstGeom>
        </p:spPr>
      </p:pic>
      <p:sp>
        <p:nvSpPr>
          <p:cNvPr id="2" name="Content Placeholder 1"/>
          <p:cNvSpPr>
            <a:spLocks noGrp="1"/>
          </p:cNvSpPr>
          <p:nvPr>
            <p:ph sz="half" idx="1"/>
          </p:nvPr>
        </p:nvSpPr>
        <p:spPr>
          <a:xfrm>
            <a:off x="457200" y="1200151"/>
            <a:ext cx="4038600" cy="4246492"/>
          </a:xfrm>
        </p:spPr>
        <p:txBody>
          <a:bodyPr>
            <a:normAutofit fontScale="92500" lnSpcReduction="10000"/>
          </a:bodyPr>
          <a:lstStyle/>
          <a:p>
            <a:r>
              <a:rPr lang="en-US" dirty="0"/>
              <a:t>“It’s just a challenge – how to make American universities international while at the same time not compromising the quality of the education we offer,” said Jing Sun, an associate professor of political science at Denver. “It’s a common challenge to everybody.”</a:t>
            </a:r>
          </a:p>
          <a:p>
            <a:endParaRPr lang="en-US" dirty="0"/>
          </a:p>
        </p:txBody>
      </p:sp>
      <p:pic>
        <p:nvPicPr>
          <p:cNvPr id="5" name="Content Placeholder 4" descr="Screen Clipping"/>
          <p:cNvPicPr>
            <a:picLocks noGrp="1" noChangeAspect="1"/>
          </p:cNvPicPr>
          <p:nvPr>
            <p:ph sz="half" idx="2"/>
          </p:nvPr>
        </p:nvPicPr>
        <p:blipFill>
          <a:blip r:embed="rId3"/>
          <a:stretch>
            <a:fillRect/>
          </a:stretch>
        </p:blipFill>
        <p:spPr>
          <a:xfrm>
            <a:off x="4716929" y="1200150"/>
            <a:ext cx="3901141" cy="4594363"/>
          </a:xfrm>
        </p:spPr>
      </p:pic>
      <p:sp>
        <p:nvSpPr>
          <p:cNvPr id="6" name="TextBox 5"/>
          <p:cNvSpPr txBox="1"/>
          <p:nvPr/>
        </p:nvSpPr>
        <p:spPr>
          <a:xfrm>
            <a:off x="745435" y="6132443"/>
            <a:ext cx="3971494" cy="461665"/>
          </a:xfrm>
          <a:prstGeom prst="rect">
            <a:avLst/>
          </a:prstGeom>
          <a:noFill/>
        </p:spPr>
        <p:txBody>
          <a:bodyPr wrap="square" rtlCol="0">
            <a:spAutoFit/>
          </a:bodyPr>
          <a:lstStyle/>
          <a:p>
            <a:r>
              <a:rPr lang="en-US" sz="2400" dirty="0"/>
              <a:t>Inside Higher Ed (12/1/14]</a:t>
            </a:r>
          </a:p>
        </p:txBody>
      </p:sp>
    </p:spTree>
    <p:extLst>
      <p:ext uri="{BB962C8B-B14F-4D97-AF65-F5344CB8AC3E}">
        <p14:creationId xmlns:p14="http://schemas.microsoft.com/office/powerpoint/2010/main" val="37263998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PT4-3-3.jpg"/>
          <p:cNvPicPr>
            <a:picLocks noChangeAspect="1"/>
          </p:cNvPicPr>
          <p:nvPr/>
        </p:nvPicPr>
        <p:blipFill>
          <a:blip r:embed="rId2"/>
          <a:stretch>
            <a:fillRect/>
          </a:stretch>
        </p:blipFill>
        <p:spPr>
          <a:xfrm>
            <a:off x="8313" y="0"/>
            <a:ext cx="9144000" cy="6858000"/>
          </a:xfrm>
          <a:prstGeom prst="rect">
            <a:avLst/>
          </a:prstGeom>
        </p:spPr>
      </p:pic>
      <p:sp>
        <p:nvSpPr>
          <p:cNvPr id="2" name="Title 1"/>
          <p:cNvSpPr>
            <a:spLocks noGrp="1"/>
          </p:cNvSpPr>
          <p:nvPr>
            <p:ph type="title"/>
          </p:nvPr>
        </p:nvSpPr>
        <p:spPr>
          <a:xfrm>
            <a:off x="2064774" y="274639"/>
            <a:ext cx="6622026" cy="1143000"/>
          </a:xfrm>
        </p:spPr>
        <p:txBody>
          <a:bodyPr>
            <a:normAutofit fontScale="90000"/>
          </a:bodyPr>
          <a:lstStyle/>
          <a:p>
            <a:r>
              <a:rPr lang="en-US" dirty="0"/>
              <a:t>Reasons student with adequate </a:t>
            </a:r>
            <a:r>
              <a:rPr lang="en-US" dirty="0" err="1"/>
              <a:t>Toefl</a:t>
            </a:r>
            <a:r>
              <a:rPr lang="en-US" dirty="0"/>
              <a:t> scores struggle</a:t>
            </a:r>
          </a:p>
        </p:txBody>
      </p:sp>
      <p:sp>
        <p:nvSpPr>
          <p:cNvPr id="5" name="Content Placeholder 4"/>
          <p:cNvSpPr>
            <a:spLocks noGrp="1"/>
          </p:cNvSpPr>
          <p:nvPr>
            <p:ph sz="half" idx="1"/>
          </p:nvPr>
        </p:nvSpPr>
        <p:spPr>
          <a:xfrm>
            <a:off x="2064774" y="1692277"/>
            <a:ext cx="3588774" cy="4433219"/>
          </a:xfrm>
        </p:spPr>
        <p:txBody>
          <a:bodyPr>
            <a:normAutofit fontScale="92500" lnSpcReduction="10000"/>
          </a:bodyPr>
          <a:lstStyle/>
          <a:p>
            <a:r>
              <a:rPr lang="en-US" dirty="0"/>
              <a:t>Students from cultures that have high power distance and lecture-based classes that have one or two exams have great difficulty adjusting to a lower power distance and a wider variety of assessment metrics in classes</a:t>
            </a:r>
          </a:p>
          <a:p>
            <a:endParaRPr lang="en-US" dirty="0"/>
          </a:p>
        </p:txBody>
      </p:sp>
      <p:pic>
        <p:nvPicPr>
          <p:cNvPr id="7"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5938838" y="2190552"/>
            <a:ext cx="2747962" cy="2060971"/>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PT4-3-3.jpg"/>
          <p:cNvPicPr>
            <a:picLocks noChangeAspect="1"/>
          </p:cNvPicPr>
          <p:nvPr/>
        </p:nvPicPr>
        <p:blipFill>
          <a:blip r:embed="rId2"/>
          <a:stretch>
            <a:fillRect/>
          </a:stretch>
        </p:blipFill>
        <p:spPr>
          <a:xfrm>
            <a:off x="8313" y="0"/>
            <a:ext cx="9144000" cy="6858000"/>
          </a:xfrm>
          <a:prstGeom prst="rect">
            <a:avLst/>
          </a:prstGeom>
        </p:spPr>
      </p:pic>
      <p:sp>
        <p:nvSpPr>
          <p:cNvPr id="2" name="Title 1"/>
          <p:cNvSpPr>
            <a:spLocks noGrp="1"/>
          </p:cNvSpPr>
          <p:nvPr>
            <p:ph type="title"/>
          </p:nvPr>
        </p:nvSpPr>
        <p:spPr>
          <a:xfrm>
            <a:off x="2064774" y="274639"/>
            <a:ext cx="6622026" cy="1143000"/>
          </a:xfrm>
        </p:spPr>
        <p:txBody>
          <a:bodyPr>
            <a:normAutofit/>
          </a:bodyPr>
          <a:lstStyle/>
          <a:p>
            <a:r>
              <a:rPr lang="en-US" dirty="0"/>
              <a:t>The American Classroom</a:t>
            </a:r>
          </a:p>
        </p:txBody>
      </p:sp>
      <p:sp>
        <p:nvSpPr>
          <p:cNvPr id="5" name="Content Placeholder 4"/>
          <p:cNvSpPr>
            <a:spLocks noGrp="1"/>
          </p:cNvSpPr>
          <p:nvPr>
            <p:ph sz="half" idx="1"/>
          </p:nvPr>
        </p:nvSpPr>
        <p:spPr>
          <a:xfrm>
            <a:off x="2064774" y="1692277"/>
            <a:ext cx="3588774" cy="4433219"/>
          </a:xfrm>
        </p:spPr>
        <p:txBody>
          <a:bodyPr>
            <a:normAutofit fontScale="92500" lnSpcReduction="20000"/>
          </a:bodyPr>
          <a:lstStyle/>
          <a:p>
            <a:r>
              <a:rPr lang="en-US" dirty="0"/>
              <a:t>Many students struggle with the idea of speaking up in class, due to their ingrained  notions of power distance. </a:t>
            </a:r>
          </a:p>
          <a:p>
            <a:r>
              <a:rPr lang="en-US" dirty="0"/>
              <a:t>Questioning the professor is seen as rude in some cultures as it implies they did not sufficiently explain the concepts</a:t>
            </a:r>
          </a:p>
          <a:p>
            <a:endParaRPr lang="en-US" dirty="0"/>
          </a:p>
        </p:txBody>
      </p:sp>
      <p:pic>
        <p:nvPicPr>
          <p:cNvPr id="8" name="Content Placeholder 7"/>
          <p:cNvPicPr>
            <a:picLocks noGrp="1" noChangeAspect="1"/>
          </p:cNvPicPr>
          <p:nvPr>
            <p:ph sz="half" idx="2"/>
          </p:nvPr>
        </p:nvPicPr>
        <p:blipFill>
          <a:blip r:embed="rId3"/>
          <a:stretch>
            <a:fillRect/>
          </a:stretch>
        </p:blipFill>
        <p:spPr>
          <a:xfrm>
            <a:off x="5653548" y="1779103"/>
            <a:ext cx="3033252" cy="3210339"/>
          </a:xfrm>
        </p:spPr>
      </p:pic>
    </p:spTree>
    <p:extLst>
      <p:ext uri="{BB962C8B-B14F-4D97-AF65-F5344CB8AC3E}">
        <p14:creationId xmlns:p14="http://schemas.microsoft.com/office/powerpoint/2010/main" val="4030889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PT4-3-3.jpg"/>
          <p:cNvPicPr>
            <a:picLocks noChangeAspect="1"/>
          </p:cNvPicPr>
          <p:nvPr/>
        </p:nvPicPr>
        <p:blipFill>
          <a:blip r:embed="rId2"/>
          <a:stretch>
            <a:fillRect/>
          </a:stretch>
        </p:blipFill>
        <p:spPr>
          <a:xfrm>
            <a:off x="8313" y="0"/>
            <a:ext cx="9144000" cy="6858000"/>
          </a:xfrm>
          <a:prstGeom prst="rect">
            <a:avLst/>
          </a:prstGeom>
        </p:spPr>
      </p:pic>
      <p:sp>
        <p:nvSpPr>
          <p:cNvPr id="2" name="Title 1"/>
          <p:cNvSpPr>
            <a:spLocks noGrp="1"/>
          </p:cNvSpPr>
          <p:nvPr>
            <p:ph type="title"/>
          </p:nvPr>
        </p:nvSpPr>
        <p:spPr>
          <a:xfrm>
            <a:off x="2064774" y="274639"/>
            <a:ext cx="6622026" cy="1143000"/>
          </a:xfrm>
        </p:spPr>
        <p:txBody>
          <a:bodyPr>
            <a:normAutofit/>
          </a:bodyPr>
          <a:lstStyle/>
          <a:p>
            <a:r>
              <a:rPr lang="en-US" dirty="0"/>
              <a:t>The American Classroom</a:t>
            </a:r>
          </a:p>
        </p:txBody>
      </p:sp>
      <p:sp>
        <p:nvSpPr>
          <p:cNvPr id="5" name="Content Placeholder 4"/>
          <p:cNvSpPr>
            <a:spLocks noGrp="1"/>
          </p:cNvSpPr>
          <p:nvPr>
            <p:ph sz="half" idx="1"/>
          </p:nvPr>
        </p:nvSpPr>
        <p:spPr>
          <a:xfrm>
            <a:off x="2064774" y="1692277"/>
            <a:ext cx="3588774" cy="4433219"/>
          </a:xfrm>
        </p:spPr>
        <p:txBody>
          <a:bodyPr>
            <a:normAutofit/>
          </a:bodyPr>
          <a:lstStyle/>
          <a:p>
            <a:pPr marL="342900" lvl="1" indent="-342900">
              <a:buFont typeface="Arial"/>
              <a:buChar char="•"/>
            </a:pPr>
            <a:r>
              <a:rPr lang="en-US" dirty="0"/>
              <a:t>Adding to discussions is often viewed the same way, as the student does not feel they have yet gained enough expertise to comment, so it would impertinent of them to attempt to add anything in the presence of the professor, who is an expert.</a:t>
            </a:r>
            <a:endParaRPr lang="en-US" sz="2800" dirty="0"/>
          </a:p>
          <a:p>
            <a:endParaRPr lang="en-US" dirty="0"/>
          </a:p>
        </p:txBody>
      </p:sp>
      <p:pic>
        <p:nvPicPr>
          <p:cNvPr id="6" name="Content Placeholder 5"/>
          <p:cNvPicPr>
            <a:picLocks noGrp="1" noChangeAspect="1"/>
          </p:cNvPicPr>
          <p:nvPr>
            <p:ph sz="half" idx="2"/>
          </p:nvPr>
        </p:nvPicPr>
        <p:blipFill>
          <a:blip r:embed="rId3"/>
          <a:stretch>
            <a:fillRect/>
          </a:stretch>
        </p:blipFill>
        <p:spPr>
          <a:xfrm>
            <a:off x="5889625" y="2357702"/>
            <a:ext cx="2797175" cy="1864783"/>
          </a:xfrm>
        </p:spPr>
      </p:pic>
    </p:spTree>
    <p:extLst>
      <p:ext uri="{BB962C8B-B14F-4D97-AF65-F5344CB8AC3E}">
        <p14:creationId xmlns:p14="http://schemas.microsoft.com/office/powerpoint/2010/main" val="23946302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PT4-3-3.jpg"/>
          <p:cNvPicPr>
            <a:picLocks noChangeAspect="1"/>
          </p:cNvPicPr>
          <p:nvPr/>
        </p:nvPicPr>
        <p:blipFill>
          <a:blip r:embed="rId2"/>
          <a:stretch>
            <a:fillRect/>
          </a:stretch>
        </p:blipFill>
        <p:spPr>
          <a:xfrm>
            <a:off x="0" y="0"/>
            <a:ext cx="9144000" cy="6858000"/>
          </a:xfrm>
          <a:prstGeom prst="rect">
            <a:avLst/>
          </a:prstGeom>
        </p:spPr>
      </p:pic>
      <p:sp>
        <p:nvSpPr>
          <p:cNvPr id="2" name="Title 1"/>
          <p:cNvSpPr>
            <a:spLocks noGrp="1"/>
          </p:cNvSpPr>
          <p:nvPr>
            <p:ph type="title"/>
          </p:nvPr>
        </p:nvSpPr>
        <p:spPr>
          <a:xfrm>
            <a:off x="2015612" y="274639"/>
            <a:ext cx="6671187" cy="1143000"/>
          </a:xfrm>
        </p:spPr>
        <p:txBody>
          <a:bodyPr>
            <a:normAutofit fontScale="90000"/>
          </a:bodyPr>
          <a:lstStyle/>
          <a:p>
            <a:r>
              <a:rPr lang="en-US" dirty="0"/>
              <a:t>Two areas of specific concern</a:t>
            </a:r>
          </a:p>
        </p:txBody>
      </p:sp>
      <p:pic>
        <p:nvPicPr>
          <p:cNvPr id="7" name="Content Placeholder 6"/>
          <p:cNvPicPr>
            <a:picLocks noGrp="1" noChangeAspect="1"/>
          </p:cNvPicPr>
          <p:nvPr>
            <p:ph sz="half" idx="1"/>
          </p:nvPr>
        </p:nvPicPr>
        <p:blipFill>
          <a:blip r:embed="rId3"/>
          <a:stretch>
            <a:fillRect/>
          </a:stretch>
        </p:blipFill>
        <p:spPr>
          <a:xfrm>
            <a:off x="2828130" y="2389238"/>
            <a:ext cx="1989675" cy="3234813"/>
          </a:xfrm>
        </p:spPr>
      </p:pic>
      <p:pic>
        <p:nvPicPr>
          <p:cNvPr id="8" name="Content Placeholder 1"/>
          <p:cNvPicPr>
            <a:picLocks noGrp="1" noChangeAspect="1"/>
          </p:cNvPicPr>
          <p:nvPr>
            <p:ph sz="half" idx="2"/>
          </p:nvPr>
        </p:nvPicPr>
        <p:blipFill>
          <a:blip r:embed="rId4">
            <a:extLst>
              <a:ext uri="{28A0092B-C50C-407E-A947-70E740481C1C}">
                <a14:useLocalDpi xmlns:a14="http://schemas.microsoft.com/office/drawing/2010/main" val="0"/>
              </a:ext>
            </a:extLst>
          </a:blip>
          <a:stretch>
            <a:fillRect/>
          </a:stretch>
        </p:blipFill>
        <p:spPr>
          <a:xfrm>
            <a:off x="5969289" y="2281083"/>
            <a:ext cx="2668009" cy="3618271"/>
          </a:xfrm>
        </p:spPr>
      </p:pic>
      <p:sp>
        <p:nvSpPr>
          <p:cNvPr id="10" name="TextBox 9"/>
          <p:cNvSpPr txBox="1"/>
          <p:nvPr/>
        </p:nvSpPr>
        <p:spPr>
          <a:xfrm>
            <a:off x="2828130" y="5715001"/>
            <a:ext cx="2218505" cy="646331"/>
          </a:xfrm>
          <a:prstGeom prst="rect">
            <a:avLst/>
          </a:prstGeom>
          <a:noFill/>
        </p:spPr>
        <p:txBody>
          <a:bodyPr wrap="square" rtlCol="0">
            <a:spAutoFit/>
          </a:bodyPr>
          <a:lstStyle/>
          <a:p>
            <a:pPr algn="ctr"/>
            <a:r>
              <a:rPr lang="en-US" dirty="0"/>
              <a:t>Discipline specific</a:t>
            </a:r>
          </a:p>
          <a:p>
            <a:pPr algn="ctr"/>
            <a:r>
              <a:rPr lang="en-US" dirty="0"/>
              <a:t>Vocabulary</a:t>
            </a:r>
          </a:p>
        </p:txBody>
      </p:sp>
      <p:sp>
        <p:nvSpPr>
          <p:cNvPr id="11" name="TextBox 10"/>
          <p:cNvSpPr txBox="1"/>
          <p:nvPr/>
        </p:nvSpPr>
        <p:spPr>
          <a:xfrm>
            <a:off x="6632005" y="6081873"/>
            <a:ext cx="2005293" cy="369332"/>
          </a:xfrm>
          <a:prstGeom prst="rect">
            <a:avLst/>
          </a:prstGeom>
          <a:noFill/>
        </p:spPr>
        <p:txBody>
          <a:bodyPr wrap="none" rtlCol="0">
            <a:spAutoFit/>
          </a:bodyPr>
          <a:lstStyle/>
          <a:p>
            <a:r>
              <a:rPr lang="en-US" dirty="0"/>
              <a:t>Cultural References</a:t>
            </a:r>
          </a:p>
        </p:txBody>
      </p:sp>
    </p:spTree>
    <p:extLst>
      <p:ext uri="{BB962C8B-B14F-4D97-AF65-F5344CB8AC3E}">
        <p14:creationId xmlns:p14="http://schemas.microsoft.com/office/powerpoint/2010/main" val="12657416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PT4-3-6.jpg"/>
          <p:cNvPicPr>
            <a:picLocks noChangeAspect="1"/>
          </p:cNvPicPr>
          <p:nvPr/>
        </p:nvPicPr>
        <p:blipFill>
          <a:blip r:embed="rId2"/>
          <a:stretch>
            <a:fillRect/>
          </a:stretch>
        </p:blipFill>
        <p:spPr>
          <a:xfrm>
            <a:off x="0" y="0"/>
            <a:ext cx="9144000" cy="6858000"/>
          </a:xfrm>
          <a:prstGeom prst="rect">
            <a:avLst/>
          </a:prstGeom>
        </p:spPr>
      </p:pic>
      <p:sp>
        <p:nvSpPr>
          <p:cNvPr id="2" name="Content Placeholder 1"/>
          <p:cNvSpPr>
            <a:spLocks noGrp="1"/>
          </p:cNvSpPr>
          <p:nvPr>
            <p:ph sz="half" idx="1"/>
          </p:nvPr>
        </p:nvSpPr>
        <p:spPr>
          <a:xfrm>
            <a:off x="457200" y="1200151"/>
            <a:ext cx="4038600" cy="5131075"/>
          </a:xfrm>
        </p:spPr>
        <p:txBody>
          <a:bodyPr>
            <a:normAutofit fontScale="92500"/>
          </a:bodyPr>
          <a:lstStyle/>
          <a:p>
            <a:r>
              <a:rPr lang="en-US" i="1" dirty="0"/>
              <a:t>American college students have a vocabulary of approximately 20,000 words that took them 18 years to acquire. </a:t>
            </a:r>
          </a:p>
          <a:p>
            <a:r>
              <a:rPr lang="en-US" i="1" dirty="0"/>
              <a:t>It can be very challenging for international students to bridge this gap. Trying to understand content while taking notes can be very difficult</a:t>
            </a:r>
            <a:r>
              <a:rPr lang="en-US" dirty="0"/>
              <a:t>.</a:t>
            </a:r>
          </a:p>
          <a:p>
            <a:endParaRPr lang="en-US" dirty="0"/>
          </a:p>
        </p:txBody>
      </p:sp>
      <p:pic>
        <p:nvPicPr>
          <p:cNvPr id="5" name="Content Placeholder 6"/>
          <p:cNvPicPr>
            <a:picLocks noGrp="1" noChangeAspect="1"/>
          </p:cNvPicPr>
          <p:nvPr>
            <p:ph sz="half" idx="2"/>
          </p:nvPr>
        </p:nvPicPr>
        <p:blipFill>
          <a:blip r:embed="rId3"/>
          <a:stretch>
            <a:fillRect/>
          </a:stretch>
        </p:blipFill>
        <p:spPr>
          <a:xfrm>
            <a:off x="5377070" y="1649896"/>
            <a:ext cx="2435087" cy="3488634"/>
          </a:xfrm>
        </p:spPr>
      </p:pic>
    </p:spTree>
    <p:extLst>
      <p:ext uri="{BB962C8B-B14F-4D97-AF65-F5344CB8AC3E}">
        <p14:creationId xmlns:p14="http://schemas.microsoft.com/office/powerpoint/2010/main" val="3074811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PT4-3-6.jpg"/>
          <p:cNvPicPr>
            <a:picLocks noChangeAspect="1"/>
          </p:cNvPicPr>
          <p:nvPr/>
        </p:nvPicPr>
        <p:blipFill>
          <a:blip r:embed="rId2"/>
          <a:stretch>
            <a:fillRect/>
          </a:stretch>
        </p:blipFill>
        <p:spPr>
          <a:xfrm>
            <a:off x="0" y="0"/>
            <a:ext cx="9144000" cy="6858000"/>
          </a:xfrm>
          <a:prstGeom prst="rect">
            <a:avLst/>
          </a:prstGeom>
        </p:spPr>
      </p:pic>
      <p:sp>
        <p:nvSpPr>
          <p:cNvPr id="2" name="Content Placeholder 1"/>
          <p:cNvSpPr>
            <a:spLocks noGrp="1"/>
          </p:cNvSpPr>
          <p:nvPr>
            <p:ph sz="half" idx="1"/>
          </p:nvPr>
        </p:nvSpPr>
        <p:spPr/>
        <p:txBody>
          <a:bodyPr>
            <a:normAutofit lnSpcReduction="10000"/>
          </a:bodyPr>
          <a:lstStyle/>
          <a:p>
            <a:pPr marL="457200" lvl="1" indent="0">
              <a:buNone/>
            </a:pPr>
            <a:r>
              <a:rPr lang="en-US" dirty="0"/>
              <a:t>Sometimes they struggle with pace of speech</a:t>
            </a:r>
            <a:endParaRPr lang="en-US" sz="2800" dirty="0"/>
          </a:p>
          <a:p>
            <a:pPr marL="457200" lvl="1" indent="0">
              <a:buNone/>
            </a:pPr>
            <a:r>
              <a:rPr lang="en-US" dirty="0"/>
              <a:t>Frequently they have not had enough practice in listening for context and working around words they don't know, and can end up just giving up midway through a lecture</a:t>
            </a:r>
            <a:endParaRPr lang="en-US" sz="2800" dirty="0"/>
          </a:p>
          <a:p>
            <a:endParaRPr lang="en-US" dirty="0"/>
          </a:p>
        </p:txBody>
      </p:sp>
      <p:pic>
        <p:nvPicPr>
          <p:cNvPr id="9" name="Content Placeholder 8"/>
          <p:cNvPicPr>
            <a:picLocks noGrp="1" noChangeAspect="1"/>
          </p:cNvPicPr>
          <p:nvPr>
            <p:ph sz="half" idx="2"/>
          </p:nvPr>
        </p:nvPicPr>
        <p:blipFill>
          <a:blip r:embed="rId3"/>
          <a:stretch>
            <a:fillRect/>
          </a:stretch>
        </p:blipFill>
        <p:spPr>
          <a:xfrm>
            <a:off x="4648200" y="1457687"/>
            <a:ext cx="4038600" cy="2879001"/>
          </a:xfr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PT4-3-6.jpg"/>
          <p:cNvPicPr>
            <a:picLocks noChangeAspect="1"/>
          </p:cNvPicPr>
          <p:nvPr/>
        </p:nvPicPr>
        <p:blipFill>
          <a:blip r:embed="rId2"/>
          <a:stretch>
            <a:fillRect/>
          </a:stretch>
        </p:blipFill>
        <p:spPr>
          <a:xfrm>
            <a:off x="0" y="0"/>
            <a:ext cx="9144000" cy="6858000"/>
          </a:xfrm>
          <a:prstGeom prst="rect">
            <a:avLst/>
          </a:prstGeom>
        </p:spPr>
      </p:pic>
      <p:sp>
        <p:nvSpPr>
          <p:cNvPr id="2" name="Content Placeholder 1"/>
          <p:cNvSpPr>
            <a:spLocks noGrp="1"/>
          </p:cNvSpPr>
          <p:nvPr>
            <p:ph sz="half" idx="1"/>
          </p:nvPr>
        </p:nvSpPr>
        <p:spPr>
          <a:xfrm>
            <a:off x="457200" y="1200151"/>
            <a:ext cx="4038600" cy="4574484"/>
          </a:xfrm>
        </p:spPr>
        <p:txBody>
          <a:bodyPr>
            <a:normAutofit/>
          </a:bodyPr>
          <a:lstStyle/>
          <a:p>
            <a:pPr marL="457200" lvl="1" indent="0">
              <a:buNone/>
            </a:pPr>
            <a:r>
              <a:rPr lang="en-US" dirty="0"/>
              <a:t>Many cultures do not have any concept of learning disabilities or have a negative connotation of them</a:t>
            </a:r>
            <a:endParaRPr lang="en-US" sz="2800" dirty="0"/>
          </a:p>
          <a:p>
            <a:pPr marL="457200" lvl="1" indent="0">
              <a:buNone/>
            </a:pPr>
            <a:r>
              <a:rPr lang="en-US" dirty="0"/>
              <a:t>Thus, while many of our American students come to us with an understanding of specific issues they may have, our international students are often not as fortunate.</a:t>
            </a:r>
            <a:endParaRPr lang="en-US" sz="2800" dirty="0"/>
          </a:p>
          <a:p>
            <a:endParaRPr lang="en-US" dirty="0"/>
          </a:p>
        </p:txBody>
      </p:sp>
      <p:pic>
        <p:nvPicPr>
          <p:cNvPr id="5" name="Content Placeholder 4"/>
          <p:cNvPicPr>
            <a:picLocks noGrp="1" noChangeAspect="1"/>
          </p:cNvPicPr>
          <p:nvPr>
            <p:ph sz="half" idx="2"/>
          </p:nvPr>
        </p:nvPicPr>
        <p:blipFill>
          <a:blip r:embed="rId3"/>
          <a:stretch>
            <a:fillRect/>
          </a:stretch>
        </p:blipFill>
        <p:spPr>
          <a:xfrm>
            <a:off x="5377070" y="1610139"/>
            <a:ext cx="2643808" cy="2030699"/>
          </a:xfrm>
        </p:spPr>
      </p:pic>
    </p:spTree>
    <p:extLst>
      <p:ext uri="{BB962C8B-B14F-4D97-AF65-F5344CB8AC3E}">
        <p14:creationId xmlns:p14="http://schemas.microsoft.com/office/powerpoint/2010/main" val="41821281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PT4-3-6.jpg"/>
          <p:cNvPicPr>
            <a:picLocks noChangeAspect="1"/>
          </p:cNvPicPr>
          <p:nvPr/>
        </p:nvPicPr>
        <p:blipFill>
          <a:blip r:embed="rId2"/>
          <a:stretch>
            <a:fillRect/>
          </a:stretch>
        </p:blipFill>
        <p:spPr>
          <a:xfrm>
            <a:off x="0" y="0"/>
            <a:ext cx="9144000" cy="6858000"/>
          </a:xfrm>
          <a:prstGeom prst="rect">
            <a:avLst/>
          </a:prstGeom>
        </p:spPr>
      </p:pic>
      <p:sp>
        <p:nvSpPr>
          <p:cNvPr id="2" name="Content Placeholder 1"/>
          <p:cNvSpPr>
            <a:spLocks noGrp="1"/>
          </p:cNvSpPr>
          <p:nvPr>
            <p:ph sz="half" idx="1"/>
          </p:nvPr>
        </p:nvSpPr>
        <p:spPr>
          <a:xfrm>
            <a:off x="457200" y="1200151"/>
            <a:ext cx="4038600" cy="5131075"/>
          </a:xfrm>
        </p:spPr>
        <p:txBody>
          <a:bodyPr>
            <a:normAutofit/>
          </a:bodyPr>
          <a:lstStyle/>
          <a:p>
            <a:pPr marL="457200" lvl="1" indent="0">
              <a:buNone/>
            </a:pPr>
            <a:r>
              <a:rPr lang="en-US" dirty="0"/>
              <a:t>Even with proficient English, they can still spend 2-3x longer on a reading than a native speaker simply because they have to read more closely and look up words they don't know, then reread to make sure they are understanding what the author means.</a:t>
            </a:r>
            <a:endParaRPr lang="en-US" sz="2800" dirty="0"/>
          </a:p>
          <a:p>
            <a:endParaRPr lang="en-US" dirty="0"/>
          </a:p>
        </p:txBody>
      </p:sp>
      <p:pic>
        <p:nvPicPr>
          <p:cNvPr id="2050" name="Picture 2" descr="http://blogs.acu.edu/suannadavis/files/2015/09/students-reading-in-library.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168348" y="1560443"/>
            <a:ext cx="2922104" cy="2981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02782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PT4-3-6.jpg"/>
          <p:cNvPicPr>
            <a:picLocks noChangeAspect="1"/>
          </p:cNvPicPr>
          <p:nvPr/>
        </p:nvPicPr>
        <p:blipFill>
          <a:blip r:embed="rId2"/>
          <a:stretch>
            <a:fillRect/>
          </a:stretch>
        </p:blipFill>
        <p:spPr>
          <a:xfrm>
            <a:off x="0" y="119270"/>
            <a:ext cx="9144000" cy="6858000"/>
          </a:xfrm>
          <a:prstGeom prst="rect">
            <a:avLst/>
          </a:prstGeom>
        </p:spPr>
      </p:pic>
      <p:sp>
        <p:nvSpPr>
          <p:cNvPr id="2" name="Title 1"/>
          <p:cNvSpPr>
            <a:spLocks noGrp="1"/>
          </p:cNvSpPr>
          <p:nvPr>
            <p:ph type="title"/>
          </p:nvPr>
        </p:nvSpPr>
        <p:spPr>
          <a:xfrm>
            <a:off x="1659834" y="274639"/>
            <a:ext cx="7026965" cy="1143000"/>
          </a:xfrm>
        </p:spPr>
        <p:txBody>
          <a:bodyPr>
            <a:normAutofit fontScale="90000"/>
          </a:bodyPr>
          <a:lstStyle/>
          <a:p>
            <a:r>
              <a:rPr lang="en-US" dirty="0"/>
              <a:t>Case Study: Confucian vs. Socratic culture</a:t>
            </a:r>
          </a:p>
        </p:txBody>
      </p:sp>
      <p:sp>
        <p:nvSpPr>
          <p:cNvPr id="6" name="Content Placeholder 5"/>
          <p:cNvSpPr>
            <a:spLocks noGrp="1"/>
          </p:cNvSpPr>
          <p:nvPr>
            <p:ph sz="half" idx="2"/>
          </p:nvPr>
        </p:nvSpPr>
        <p:spPr>
          <a:xfrm>
            <a:off x="5198164" y="1838739"/>
            <a:ext cx="3488635" cy="3617844"/>
          </a:xfrm>
        </p:spPr>
        <p:txBody>
          <a:bodyPr>
            <a:normAutofit fontScale="92500" lnSpcReduction="10000"/>
          </a:bodyPr>
          <a:lstStyle/>
          <a:p>
            <a:r>
              <a:rPr lang="en-US" dirty="0"/>
              <a:t>“Culture provides tools, habits, and assumptions that pervasively influence human thought and behavior, and the task of learning does not escape this influence.”</a:t>
            </a:r>
          </a:p>
          <a:p>
            <a:endParaRPr lang="en-US" dirty="0"/>
          </a:p>
        </p:txBody>
      </p:sp>
      <p:pic>
        <p:nvPicPr>
          <p:cNvPr id="1026" name="Picture 2" descr="http://1.bp.blogspot.com/-qA7OyDM2G3A/UVxQE02107I/AAAAAAAAAUA/g53Oe7fM-eU/s1600/confucius_socrates.jpg"/>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457200" y="2007704"/>
            <a:ext cx="4038600" cy="3667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18720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PT4-3-10.jpg"/>
          <p:cNvPicPr>
            <a:picLocks noChangeAspect="1"/>
          </p:cNvPicPr>
          <p:nvPr/>
        </p:nvPicPr>
        <p:blipFill>
          <a:blip r:embed="rId2"/>
          <a:stretch>
            <a:fillRect/>
          </a:stretch>
        </p:blipFill>
        <p:spPr>
          <a:xfrm>
            <a:off x="0" y="0"/>
            <a:ext cx="9144000" cy="6858000"/>
          </a:xfrm>
          <a:prstGeom prst="rect">
            <a:avLst/>
          </a:prstGeom>
        </p:spPr>
      </p:pic>
      <p:pic>
        <p:nvPicPr>
          <p:cNvPr id="5" name="Content Placeholder 4"/>
          <p:cNvPicPr>
            <a:picLocks noGrp="1" noChangeAspect="1"/>
          </p:cNvPicPr>
          <p:nvPr>
            <p:ph idx="1"/>
          </p:nvPr>
        </p:nvPicPr>
        <p:blipFill>
          <a:blip r:embed="rId3"/>
          <a:stretch>
            <a:fillRect/>
          </a:stretch>
        </p:blipFill>
        <p:spPr>
          <a:xfrm>
            <a:off x="2544417" y="844826"/>
            <a:ext cx="5645426" cy="4695268"/>
          </a:xfrm>
          <a:prstGeom prst="rect">
            <a:avLst/>
          </a:prstGeom>
        </p:spPr>
      </p:pic>
    </p:spTree>
    <p:extLst>
      <p:ext uri="{BB962C8B-B14F-4D97-AF65-F5344CB8AC3E}">
        <p14:creationId xmlns:p14="http://schemas.microsoft.com/office/powerpoint/2010/main" val="37318307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PT4-3-13.jpg"/>
          <p:cNvPicPr>
            <a:picLocks noChangeAspect="1"/>
          </p:cNvPicPr>
          <p:nvPr/>
        </p:nvPicPr>
        <p:blipFill>
          <a:blip r:embed="rId2"/>
          <a:stretch>
            <a:fillRect/>
          </a:stretch>
        </p:blipFill>
        <p:spPr>
          <a:xfrm>
            <a:off x="0" y="0"/>
            <a:ext cx="9144000" cy="6858000"/>
          </a:xfrm>
          <a:prstGeom prst="rect">
            <a:avLst/>
          </a:prstGeom>
        </p:spPr>
      </p:pic>
      <p:sp>
        <p:nvSpPr>
          <p:cNvPr id="2" name="Title 1"/>
          <p:cNvSpPr>
            <a:spLocks noGrp="1"/>
          </p:cNvSpPr>
          <p:nvPr>
            <p:ph type="title"/>
          </p:nvPr>
        </p:nvSpPr>
        <p:spPr>
          <a:xfrm>
            <a:off x="457200" y="274639"/>
            <a:ext cx="8229600" cy="689457"/>
          </a:xfrm>
        </p:spPr>
        <p:txBody>
          <a:bodyPr>
            <a:normAutofit fontScale="90000"/>
          </a:bodyPr>
          <a:lstStyle/>
          <a:p>
            <a:endParaRPr lang="en-US" dirty="0"/>
          </a:p>
        </p:txBody>
      </p:sp>
      <p:sp>
        <p:nvSpPr>
          <p:cNvPr id="4" name="Content Placeholder 3"/>
          <p:cNvSpPr>
            <a:spLocks noGrp="1"/>
          </p:cNvSpPr>
          <p:nvPr>
            <p:ph sz="half" idx="1"/>
          </p:nvPr>
        </p:nvSpPr>
        <p:spPr/>
        <p:txBody>
          <a:bodyPr>
            <a:normAutofit lnSpcReduction="10000"/>
          </a:bodyPr>
          <a:lstStyle/>
          <a:p>
            <a:r>
              <a:rPr lang="en-US" dirty="0"/>
              <a:t> “Western learners attach greater importance early in the learning process to questioning and evaluating the material presented by an instructor.”</a:t>
            </a:r>
          </a:p>
          <a:p>
            <a:pPr marL="0" indent="0">
              <a:buNone/>
            </a:pPr>
            <a:endParaRPr lang="en-US" dirty="0"/>
          </a:p>
        </p:txBody>
      </p:sp>
      <p:pic>
        <p:nvPicPr>
          <p:cNvPr id="1026" name="Picture 2" descr="http://questionsrus.wikispaces.com/file/view/questioning.png/246385303/questioning.pn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981575" y="1706562"/>
            <a:ext cx="3371850" cy="238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6362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PT4-3-13.jpg"/>
          <p:cNvPicPr>
            <a:picLocks noChangeAspect="1"/>
          </p:cNvPicPr>
          <p:nvPr/>
        </p:nvPicPr>
        <p:blipFill>
          <a:blip r:embed="rId2"/>
          <a:stretch>
            <a:fillRect/>
          </a:stretch>
        </p:blipFill>
        <p:spPr>
          <a:xfrm>
            <a:off x="0" y="0"/>
            <a:ext cx="9144000" cy="6858000"/>
          </a:xfrm>
          <a:prstGeom prst="rect">
            <a:avLst/>
          </a:prstGeom>
        </p:spPr>
      </p:pic>
      <p:sp>
        <p:nvSpPr>
          <p:cNvPr id="2" name="Title 1"/>
          <p:cNvSpPr>
            <a:spLocks noGrp="1"/>
          </p:cNvSpPr>
          <p:nvPr>
            <p:ph type="title"/>
          </p:nvPr>
        </p:nvSpPr>
        <p:spPr>
          <a:xfrm>
            <a:off x="457200" y="274639"/>
            <a:ext cx="8229600" cy="749091"/>
          </a:xfrm>
        </p:spPr>
        <p:txBody>
          <a:bodyPr>
            <a:normAutofit fontScale="90000"/>
          </a:bodyPr>
          <a:lstStyle/>
          <a:p>
            <a:endParaRPr lang="en-US" dirty="0"/>
          </a:p>
        </p:txBody>
      </p:sp>
      <p:sp>
        <p:nvSpPr>
          <p:cNvPr id="4" name="Content Placeholder 3"/>
          <p:cNvSpPr>
            <a:spLocks noGrp="1"/>
          </p:cNvSpPr>
          <p:nvPr>
            <p:ph sz="half" idx="1"/>
          </p:nvPr>
        </p:nvSpPr>
        <p:spPr/>
        <p:txBody>
          <a:bodyPr>
            <a:normAutofit fontScale="85000" lnSpcReduction="20000"/>
          </a:bodyPr>
          <a:lstStyle/>
          <a:p>
            <a:pPr marL="0" indent="0">
              <a:buNone/>
            </a:pPr>
            <a:r>
              <a:rPr lang="en-US" dirty="0"/>
              <a:t> </a:t>
            </a:r>
          </a:p>
          <a:p>
            <a:r>
              <a:rPr lang="en-US" dirty="0"/>
              <a:t> “In addition, culturally Western students “tend to attach higher importance in the academic context to expressing personal hypotheses than do culturally Chinese learners” (Tweed and Darrin</a:t>
            </a:r>
            <a:r>
              <a:rPr lang="en-US"/>
              <a:t>, 2012</a:t>
            </a:r>
            <a:r>
              <a:rPr lang="en-US" dirty="0"/>
              <a:t>, p. 95).</a:t>
            </a:r>
          </a:p>
        </p:txBody>
      </p:sp>
      <p:pic>
        <p:nvPicPr>
          <p:cNvPr id="2050" name="Picture 2" descr="http://cdn.tinybuddha.com/wp-content/uploads/2015/12/Creativity.pn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648200" y="1508919"/>
            <a:ext cx="4038600" cy="2776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8219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PT4-3-13.jpg"/>
          <p:cNvPicPr>
            <a:picLocks noChangeAspect="1"/>
          </p:cNvPicPr>
          <p:nvPr/>
        </p:nvPicPr>
        <p:blipFill>
          <a:blip r:embed="rId2"/>
          <a:stretch>
            <a:fillRect/>
          </a:stretch>
        </p:blipFill>
        <p:spPr>
          <a:xfrm>
            <a:off x="149087" y="0"/>
            <a:ext cx="9144000" cy="6858000"/>
          </a:xfrm>
          <a:prstGeom prst="rect">
            <a:avLst/>
          </a:prstGeom>
        </p:spPr>
      </p:pic>
      <p:sp>
        <p:nvSpPr>
          <p:cNvPr id="4" name="Content Placeholder 3"/>
          <p:cNvSpPr>
            <a:spLocks noGrp="1"/>
          </p:cNvSpPr>
          <p:nvPr>
            <p:ph idx="1"/>
          </p:nvPr>
        </p:nvSpPr>
        <p:spPr>
          <a:xfrm>
            <a:off x="457200" y="437323"/>
            <a:ext cx="8229600" cy="5688842"/>
          </a:xfrm>
        </p:spPr>
        <p:txBody>
          <a:bodyPr>
            <a:normAutofit/>
          </a:bodyPr>
          <a:lstStyle/>
          <a:p>
            <a:r>
              <a:rPr lang="en-US" sz="2400" dirty="0"/>
              <a:t>First, we do not assert that culturally Chinese or culturally Western learners form homogeneous groups.</a:t>
            </a:r>
          </a:p>
          <a:p>
            <a:r>
              <a:rPr lang="en-US" sz="2400" dirty="0"/>
              <a:t>Second, genetic influences on learning approaches are neither assumed nor implied in this discussion.</a:t>
            </a:r>
          </a:p>
          <a:p>
            <a:r>
              <a:rPr lang="en-US" sz="2400" dirty="0"/>
              <a:t>Third, we are not attempting to evaluate cultures. Our goal is description, not comparative judgment.</a:t>
            </a:r>
          </a:p>
          <a:p>
            <a:r>
              <a:rPr lang="en-US" sz="2400" dirty="0"/>
              <a:t>Fourth, we do not directly address ability differences between cultural groups.</a:t>
            </a:r>
          </a:p>
          <a:p>
            <a:r>
              <a:rPr lang="en-US" sz="2400" dirty="0"/>
              <a:t>Finally, our Confucian–Socratic framework serves a descriptive function and does not presume historical causation between Confucius or Socrates and modern students in the East or West.</a:t>
            </a:r>
          </a:p>
        </p:txBody>
      </p:sp>
    </p:spTree>
    <p:extLst>
      <p:ext uri="{BB962C8B-B14F-4D97-AF65-F5344CB8AC3E}">
        <p14:creationId xmlns:p14="http://schemas.microsoft.com/office/powerpoint/2010/main" val="32071199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PT4-3-13.jpg"/>
          <p:cNvPicPr>
            <a:picLocks noChangeAspect="1"/>
          </p:cNvPicPr>
          <p:nvPr/>
        </p:nvPicPr>
        <p:blipFill>
          <a:blip r:embed="rId2"/>
          <a:stretch>
            <a:fillRect/>
          </a:stretch>
        </p:blipFill>
        <p:spPr>
          <a:xfrm>
            <a:off x="83127" y="274639"/>
            <a:ext cx="9144000" cy="6858000"/>
          </a:xfrm>
          <a:prstGeom prst="rect">
            <a:avLst/>
          </a:prstGeom>
        </p:spPr>
      </p:pic>
      <p:sp>
        <p:nvSpPr>
          <p:cNvPr id="5" name="Title 4"/>
          <p:cNvSpPr>
            <a:spLocks noGrp="1"/>
          </p:cNvSpPr>
          <p:nvPr>
            <p:ph type="title"/>
          </p:nvPr>
        </p:nvSpPr>
        <p:spPr>
          <a:xfrm>
            <a:off x="390698" y="254176"/>
            <a:ext cx="8229600" cy="1143000"/>
          </a:xfrm>
        </p:spPr>
        <p:txBody>
          <a:bodyPr/>
          <a:lstStyle/>
          <a:p>
            <a:r>
              <a:rPr lang="en-US" dirty="0"/>
              <a:t>Brandeis University</a:t>
            </a:r>
          </a:p>
        </p:txBody>
      </p:sp>
      <p:sp>
        <p:nvSpPr>
          <p:cNvPr id="4" name="Content Placeholder 3"/>
          <p:cNvSpPr>
            <a:spLocks noGrp="1"/>
          </p:cNvSpPr>
          <p:nvPr>
            <p:ph idx="1"/>
          </p:nvPr>
        </p:nvSpPr>
        <p:spPr>
          <a:xfrm>
            <a:off x="457200" y="1272209"/>
            <a:ext cx="8229600" cy="4512365"/>
          </a:xfrm>
        </p:spPr>
        <p:txBody>
          <a:bodyPr>
            <a:normAutofit fontScale="62500" lnSpcReduction="20000"/>
          </a:bodyPr>
          <a:lstStyle/>
          <a:p>
            <a:r>
              <a:rPr lang="en-US" dirty="0"/>
              <a:t> Provide a lecture outline with main points to be covered to assist students in following the lecture and guiding note taking. </a:t>
            </a:r>
          </a:p>
          <a:p>
            <a:r>
              <a:rPr lang="en-US" dirty="0"/>
              <a:t>Define new or unfamiliar words or concepts, and provide opportunities for clarification. </a:t>
            </a:r>
          </a:p>
          <a:p>
            <a:r>
              <a:rPr lang="en-US" dirty="0"/>
              <a:t>Be on the lookout for jargon and try to reduce the use of idiomatic expressions and colloquialisms (e.g. “let’s cut to the chase”). </a:t>
            </a:r>
          </a:p>
          <a:p>
            <a:r>
              <a:rPr lang="en-US" dirty="0"/>
              <a:t>Encourage students to ask questions about things they are not sure about. They may need practice or modeling before being comfortable showing their uncertainty. </a:t>
            </a:r>
          </a:p>
          <a:p>
            <a:r>
              <a:rPr lang="en-US" dirty="0"/>
              <a:t>Be aware of your own speech habits; speed and clarity are particularly important. </a:t>
            </a:r>
          </a:p>
          <a:p>
            <a:r>
              <a:rPr lang="en-US" dirty="0"/>
              <a:t>Use transitional phrases to signal new topics (e.g. “Now, that we’ve seen…let’s turn to…”). </a:t>
            </a:r>
          </a:p>
          <a:p>
            <a:r>
              <a:rPr lang="en-US" dirty="0"/>
              <a:t>Consider recording your lecture and making it accessible online so students can hear it again if necessary</a:t>
            </a:r>
          </a:p>
        </p:txBody>
      </p:sp>
    </p:spTree>
    <p:extLst>
      <p:ext uri="{BB962C8B-B14F-4D97-AF65-F5344CB8AC3E}">
        <p14:creationId xmlns:p14="http://schemas.microsoft.com/office/powerpoint/2010/main" val="16059264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PT4-3-13.jpg"/>
          <p:cNvPicPr>
            <a:picLocks noChangeAspect="1"/>
          </p:cNvPicPr>
          <p:nvPr/>
        </p:nvPicPr>
        <p:blipFill>
          <a:blip r:embed="rId2"/>
          <a:stretch>
            <a:fillRect/>
          </a:stretch>
        </p:blipFill>
        <p:spPr>
          <a:xfrm>
            <a:off x="83127" y="274639"/>
            <a:ext cx="9144000" cy="6858000"/>
          </a:xfrm>
          <a:prstGeom prst="rect">
            <a:avLst/>
          </a:prstGeom>
        </p:spPr>
      </p:pic>
      <p:sp>
        <p:nvSpPr>
          <p:cNvPr id="5" name="Title 4"/>
          <p:cNvSpPr>
            <a:spLocks noGrp="1"/>
          </p:cNvSpPr>
          <p:nvPr>
            <p:ph type="title"/>
          </p:nvPr>
        </p:nvSpPr>
        <p:spPr>
          <a:xfrm>
            <a:off x="390698" y="254176"/>
            <a:ext cx="8229600" cy="1143000"/>
          </a:xfrm>
        </p:spPr>
        <p:txBody>
          <a:bodyPr/>
          <a:lstStyle/>
          <a:p>
            <a:r>
              <a:rPr lang="en-US" dirty="0"/>
              <a:t>University of Denver</a:t>
            </a:r>
          </a:p>
        </p:txBody>
      </p:sp>
      <p:sp>
        <p:nvSpPr>
          <p:cNvPr id="4" name="Content Placeholder 3"/>
          <p:cNvSpPr>
            <a:spLocks noGrp="1"/>
          </p:cNvSpPr>
          <p:nvPr>
            <p:ph idx="1"/>
          </p:nvPr>
        </p:nvSpPr>
        <p:spPr/>
        <p:txBody>
          <a:bodyPr>
            <a:normAutofit fontScale="62500" lnSpcReduction="20000"/>
          </a:bodyPr>
          <a:lstStyle/>
          <a:p>
            <a:pPr lvl="0"/>
            <a:r>
              <a:rPr lang="en-US" dirty="0"/>
              <a:t>Talk slowly and clearly, give additional explanations for foundational concepts, clarify meanings of slang and cultural references (some students might not speak up, ask them to  write down their questions and talk with them after class).</a:t>
            </a:r>
          </a:p>
          <a:p>
            <a:pPr lvl="0"/>
            <a:r>
              <a:rPr lang="en-US" dirty="0"/>
              <a:t>Use consistent patterns for presenting information (explain learning outcomes, what do you know about it, how does it fit with rest of material).</a:t>
            </a:r>
          </a:p>
          <a:p>
            <a:pPr lvl="0"/>
            <a:r>
              <a:rPr lang="en-US" dirty="0"/>
              <a:t>Allow time for brainstorming (some cultures stress reflection before speaking). Give them time to provide a considered opinion.</a:t>
            </a:r>
          </a:p>
          <a:p>
            <a:pPr lvl="0"/>
            <a:r>
              <a:rPr lang="en-US" dirty="0"/>
              <a:t>Be careful and aware if your content relies on precision, one mistaken definition may disrupt learning an entire concept.</a:t>
            </a:r>
          </a:p>
          <a:p>
            <a:pPr lvl="0"/>
            <a:r>
              <a:rPr lang="en-US" dirty="0"/>
              <a:t>Consider sending class notes/outlines ahead of time and/or allowing international students to record lectures.</a:t>
            </a:r>
          </a:p>
          <a:p>
            <a:pPr lvl="0"/>
            <a:r>
              <a:rPr lang="en-US" dirty="0"/>
              <a:t>Hold individual conferences/meetings with students, send follow-up emails to provide information in writing, or encourage them to use office hours. </a:t>
            </a:r>
          </a:p>
        </p:txBody>
      </p:sp>
    </p:spTree>
    <p:extLst>
      <p:ext uri="{BB962C8B-B14F-4D97-AF65-F5344CB8AC3E}">
        <p14:creationId xmlns:p14="http://schemas.microsoft.com/office/powerpoint/2010/main" val="2849473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PT4-3-13.jpg"/>
          <p:cNvPicPr>
            <a:picLocks noChangeAspect="1"/>
          </p:cNvPicPr>
          <p:nvPr/>
        </p:nvPicPr>
        <p:blipFill>
          <a:blip r:embed="rId2"/>
          <a:stretch>
            <a:fillRect/>
          </a:stretch>
        </p:blipFill>
        <p:spPr>
          <a:xfrm>
            <a:off x="83127" y="274639"/>
            <a:ext cx="9144000" cy="6858000"/>
          </a:xfrm>
          <a:prstGeom prst="rect">
            <a:avLst/>
          </a:prstGeom>
        </p:spPr>
      </p:pic>
      <p:sp>
        <p:nvSpPr>
          <p:cNvPr id="5" name="Title 4"/>
          <p:cNvSpPr>
            <a:spLocks noGrp="1"/>
          </p:cNvSpPr>
          <p:nvPr>
            <p:ph type="title"/>
          </p:nvPr>
        </p:nvSpPr>
        <p:spPr>
          <a:xfrm>
            <a:off x="390698" y="254176"/>
            <a:ext cx="8229600" cy="1143000"/>
          </a:xfrm>
        </p:spPr>
        <p:txBody>
          <a:bodyPr/>
          <a:lstStyle/>
          <a:p>
            <a:r>
              <a:rPr lang="en-US" dirty="0"/>
              <a:t>University of Michigan</a:t>
            </a:r>
          </a:p>
        </p:txBody>
      </p:sp>
      <p:sp>
        <p:nvSpPr>
          <p:cNvPr id="4" name="Content Placeholder 3"/>
          <p:cNvSpPr>
            <a:spLocks noGrp="1"/>
          </p:cNvSpPr>
          <p:nvPr>
            <p:ph idx="1"/>
          </p:nvPr>
        </p:nvSpPr>
        <p:spPr/>
        <p:txBody>
          <a:bodyPr>
            <a:normAutofit fontScale="85000" lnSpcReduction="20000"/>
          </a:bodyPr>
          <a:lstStyle/>
          <a:p>
            <a:pPr lvl="0"/>
            <a:r>
              <a:rPr lang="en-US" dirty="0"/>
              <a:t>Use a lecture pace that allows time for note-taking, and checks for comprehension as above</a:t>
            </a:r>
          </a:p>
          <a:p>
            <a:pPr lvl="0"/>
            <a:r>
              <a:rPr lang="en-US" dirty="0"/>
              <a:t>Begin with a brief recap of the previous lecture, or review the overarching narrative of the course regularly</a:t>
            </a:r>
          </a:p>
          <a:p>
            <a:pPr lvl="0"/>
            <a:r>
              <a:rPr lang="en-US" dirty="0"/>
              <a:t>Provide an agenda or outline for each class</a:t>
            </a:r>
          </a:p>
          <a:p>
            <a:pPr lvl="0"/>
            <a:r>
              <a:rPr lang="en-US" dirty="0"/>
              <a:t>Post PowerPoint slides</a:t>
            </a:r>
          </a:p>
          <a:p>
            <a:pPr lvl="0"/>
            <a:r>
              <a:rPr lang="en-US" dirty="0"/>
              <a:t>Illustrate key points with visual material </a:t>
            </a:r>
          </a:p>
          <a:p>
            <a:pPr lvl="0"/>
            <a:r>
              <a:rPr lang="en-US" dirty="0"/>
              <a:t>Create study guides and study questions to help students prioritize reading material</a:t>
            </a:r>
          </a:p>
          <a:p>
            <a:r>
              <a:rPr lang="en-US" dirty="0"/>
              <a:t> </a:t>
            </a:r>
          </a:p>
        </p:txBody>
      </p:sp>
    </p:spTree>
    <p:extLst>
      <p:ext uri="{BB962C8B-B14F-4D97-AF65-F5344CB8AC3E}">
        <p14:creationId xmlns:p14="http://schemas.microsoft.com/office/powerpoint/2010/main" val="30321251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PT4-3-16.jpg"/>
          <p:cNvPicPr>
            <a:picLocks noChangeAspect="1"/>
          </p:cNvPicPr>
          <p:nvPr/>
        </p:nvPicPr>
        <p:blipFill>
          <a:blip r:embed="rId2"/>
          <a:stretch>
            <a:fillRect/>
          </a:stretch>
        </p:blipFill>
        <p:spPr>
          <a:xfrm>
            <a:off x="0" y="0"/>
            <a:ext cx="9144000" cy="6858000"/>
          </a:xfrm>
          <a:prstGeom prst="rect">
            <a:avLst/>
          </a:prstGeom>
        </p:spPr>
      </p:pic>
      <p:pic>
        <p:nvPicPr>
          <p:cNvPr id="5" name="Content Placeholder 4"/>
          <p:cNvPicPr>
            <a:picLocks noGrp="1" noChangeAspect="1"/>
          </p:cNvPicPr>
          <p:nvPr>
            <p:ph idx="1"/>
          </p:nvPr>
        </p:nvPicPr>
        <p:blipFill>
          <a:blip r:embed="rId3"/>
          <a:stretch>
            <a:fillRect/>
          </a:stretch>
        </p:blipFill>
        <p:spPr>
          <a:xfrm>
            <a:off x="548922" y="407504"/>
            <a:ext cx="8046156" cy="5178287"/>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PT4-3-14.jpg"/>
          <p:cNvPicPr>
            <a:picLocks noChangeAspect="1"/>
          </p:cNvPicPr>
          <p:nvPr/>
        </p:nvPicPr>
        <p:blipFill>
          <a:blip r:embed="rId2"/>
          <a:stretch>
            <a:fillRect/>
          </a:stretch>
        </p:blipFill>
        <p:spPr>
          <a:xfrm>
            <a:off x="0" y="0"/>
            <a:ext cx="9144001" cy="6858000"/>
          </a:xfrm>
          <a:prstGeom prst="rect">
            <a:avLst/>
          </a:prstGeom>
        </p:spPr>
      </p:pic>
      <p:sp>
        <p:nvSpPr>
          <p:cNvPr id="10" name="Title 9"/>
          <p:cNvSpPr>
            <a:spLocks noGrp="1"/>
          </p:cNvSpPr>
          <p:nvPr>
            <p:ph type="title"/>
          </p:nvPr>
        </p:nvSpPr>
        <p:spPr/>
        <p:txBody>
          <a:bodyPr/>
          <a:lstStyle/>
          <a:p>
            <a:endParaRPr lang="en-US" dirty="0"/>
          </a:p>
        </p:txBody>
      </p:sp>
      <p:sp>
        <p:nvSpPr>
          <p:cNvPr id="4" name="Content Placeholder 3"/>
          <p:cNvSpPr>
            <a:spLocks noGrp="1"/>
          </p:cNvSpPr>
          <p:nvPr>
            <p:ph idx="1"/>
          </p:nvPr>
        </p:nvSpPr>
        <p:spPr>
          <a:xfrm>
            <a:off x="457200" y="1600201"/>
            <a:ext cx="8229600" cy="3777017"/>
          </a:xfrm>
        </p:spPr>
        <p:txBody>
          <a:bodyPr>
            <a:normAutofit fontScale="92500" lnSpcReduction="20000"/>
          </a:bodyPr>
          <a:lstStyle/>
          <a:p>
            <a:r>
              <a:rPr lang="en-US" dirty="0"/>
              <a:t>“Provide a lecture outline with main points to be covered to assist students in following the lecture and guiding note taking.”</a:t>
            </a:r>
          </a:p>
          <a:p>
            <a:pPr lvl="0"/>
            <a:r>
              <a:rPr lang="en-US" dirty="0"/>
              <a:t>“Consider sending class notes/outlines ahead of time and/or allowing international students to record lectures.”</a:t>
            </a:r>
          </a:p>
          <a:p>
            <a:pPr lvl="0"/>
            <a:r>
              <a:rPr lang="en-US" dirty="0"/>
              <a:t>“Provide an agenda or outline for each class/Post PowerPoint slides/illustrate key points with visual material.”</a:t>
            </a:r>
          </a:p>
          <a:p>
            <a:endParaRPr lang="en-US" dirty="0"/>
          </a:p>
        </p:txBody>
      </p:sp>
    </p:spTree>
    <p:extLst>
      <p:ext uri="{BB962C8B-B14F-4D97-AF65-F5344CB8AC3E}">
        <p14:creationId xmlns:p14="http://schemas.microsoft.com/office/powerpoint/2010/main" val="1900499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PT4-3-14.jpg"/>
          <p:cNvPicPr>
            <a:picLocks noChangeAspect="1"/>
          </p:cNvPicPr>
          <p:nvPr/>
        </p:nvPicPr>
        <p:blipFill>
          <a:blip r:embed="rId2"/>
          <a:stretch>
            <a:fillRect/>
          </a:stretch>
        </p:blipFill>
        <p:spPr>
          <a:xfrm>
            <a:off x="0" y="0"/>
            <a:ext cx="9144001" cy="6858000"/>
          </a:xfrm>
          <a:prstGeom prst="rect">
            <a:avLst/>
          </a:prstGeom>
        </p:spPr>
      </p:pic>
      <p:sp>
        <p:nvSpPr>
          <p:cNvPr id="4" name="Content Placeholder 3"/>
          <p:cNvSpPr>
            <a:spLocks noGrp="1"/>
          </p:cNvSpPr>
          <p:nvPr>
            <p:ph sz="half" idx="1"/>
          </p:nvPr>
        </p:nvSpPr>
        <p:spPr/>
        <p:txBody>
          <a:bodyPr>
            <a:normAutofit/>
          </a:bodyPr>
          <a:lstStyle/>
          <a:p>
            <a:r>
              <a:rPr lang="en-US" dirty="0"/>
              <a:t>“Explicitly share the organization of each lecture, lab or discussion.”</a:t>
            </a:r>
          </a:p>
          <a:p>
            <a:r>
              <a:rPr lang="en-US" dirty="0"/>
              <a:t>--How Learning Works</a:t>
            </a:r>
          </a:p>
        </p:txBody>
      </p:sp>
      <p:pic>
        <p:nvPicPr>
          <p:cNvPr id="1026" name="Picture 2" descr="https://d4rri9bdfuube.cloudfront.net/assets/images/book/large/9780/4704/9780470484104.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088860" y="1200150"/>
            <a:ext cx="3157279" cy="3394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11262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PPT4-3-1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1732</TotalTime>
  <Words>880</Words>
  <Application>Microsoft Office PowerPoint</Application>
  <PresentationFormat>On-screen Show (4:3)</PresentationFormat>
  <Paragraphs>60</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Times New Roman</vt:lpstr>
      <vt:lpstr>Office Theme</vt:lpstr>
      <vt:lpstr>PowerPoint Presentation</vt:lpstr>
      <vt:lpstr>PowerPoint Presentation</vt:lpstr>
      <vt:lpstr>Reasons student with adequate Toefl scores struggle</vt:lpstr>
      <vt:lpstr>The American Classroom</vt:lpstr>
      <vt:lpstr>The American Classroom</vt:lpstr>
      <vt:lpstr>Two areas of specific concern</vt:lpstr>
      <vt:lpstr>PowerPoint Presentation</vt:lpstr>
      <vt:lpstr>PowerPoint Presentation</vt:lpstr>
      <vt:lpstr>PowerPoint Presentation</vt:lpstr>
      <vt:lpstr>PowerPoint Presentation</vt:lpstr>
      <vt:lpstr>Case Study: Confucian vs. Socratic culture</vt:lpstr>
      <vt:lpstr>PowerPoint Presentation</vt:lpstr>
      <vt:lpstr>PowerPoint Presentation</vt:lpstr>
      <vt:lpstr>PowerPoint Presentation</vt:lpstr>
      <vt:lpstr>PowerPoint Presentation</vt:lpstr>
      <vt:lpstr>Brandeis University</vt:lpstr>
      <vt:lpstr>University of Denver</vt:lpstr>
      <vt:lpstr>University of Michigan</vt:lpstr>
      <vt:lpstr>PowerPoint Presentation</vt:lpstr>
      <vt:lpstr>PowerPoint Presentation</vt:lpstr>
      <vt:lpstr>PowerPoint Presentation</vt:lpstr>
      <vt:lpstr>PowerPoint Presentation</vt:lpstr>
    </vt:vector>
  </TitlesOfParts>
  <Company>Carthage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Steve Janiak</dc:creator>
  <cp:lastModifiedBy>Peter Vernezze</cp:lastModifiedBy>
  <cp:revision>59</cp:revision>
  <dcterms:created xsi:type="dcterms:W3CDTF">2014-07-11T19:53:18Z</dcterms:created>
  <dcterms:modified xsi:type="dcterms:W3CDTF">2016-08-25T18:33:32Z</dcterms:modified>
</cp:coreProperties>
</file>