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notesMasterIdLst>
    <p:notesMasterId r:id="rId22"/>
  </p:notesMasterIdLst>
  <p:sldIdLst>
    <p:sldId id="256" r:id="rId2"/>
    <p:sldId id="257" r:id="rId3"/>
    <p:sldId id="258" r:id="rId4"/>
    <p:sldId id="269" r:id="rId5"/>
    <p:sldId id="259" r:id="rId6"/>
    <p:sldId id="260" r:id="rId7"/>
    <p:sldId id="275" r:id="rId8"/>
    <p:sldId id="261" r:id="rId9"/>
    <p:sldId id="262" r:id="rId10"/>
    <p:sldId id="263" r:id="rId11"/>
    <p:sldId id="264" r:id="rId12"/>
    <p:sldId id="265" r:id="rId13"/>
    <p:sldId id="266" r:id="rId14"/>
    <p:sldId id="273" r:id="rId15"/>
    <p:sldId id="267" r:id="rId16"/>
    <p:sldId id="270" r:id="rId17"/>
    <p:sldId id="272" r:id="rId18"/>
    <p:sldId id="271" r:id="rId19"/>
    <p:sldId id="268"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05" autoAdjust="0"/>
    <p:restoredTop sz="51490" autoAdjust="0"/>
  </p:normalViewPr>
  <p:slideViewPr>
    <p:cSldViewPr snapToGrid="0">
      <p:cViewPr varScale="1">
        <p:scale>
          <a:sx n="39" d="100"/>
          <a:sy n="39" d="100"/>
        </p:scale>
        <p:origin x="1556"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AE6868-CD0D-440F-89AA-BCF54B1306B4}" type="datetimeFigureOut">
              <a:rPr lang="en-US" smtClean="0"/>
              <a:t>8/24/2016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B21094-3DD5-4023-8789-E5789FD01823}" type="slidenum">
              <a:rPr lang="en-US" smtClean="0"/>
              <a:t>‹#›</a:t>
            </a:fld>
            <a:endParaRPr lang="en-US"/>
          </a:p>
        </p:txBody>
      </p:sp>
    </p:spTree>
    <p:extLst>
      <p:ext uri="{BB962C8B-B14F-4D97-AF65-F5344CB8AC3E}">
        <p14:creationId xmlns:p14="http://schemas.microsoft.com/office/powerpoint/2010/main" val="2828576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21094-3DD5-4023-8789-E5789FD01823}" type="slidenum">
              <a:rPr lang="en-US" smtClean="0"/>
              <a:t>2</a:t>
            </a:fld>
            <a:endParaRPr lang="en-US"/>
          </a:p>
        </p:txBody>
      </p:sp>
    </p:spTree>
    <p:extLst>
      <p:ext uri="{BB962C8B-B14F-4D97-AF65-F5344CB8AC3E}">
        <p14:creationId xmlns:p14="http://schemas.microsoft.com/office/powerpoint/2010/main" val="300900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Sources reflect their creator’s expertise and credibility</a:t>
            </a:r>
          </a:p>
          <a:p>
            <a:pPr marL="171450" indent="-171450">
              <a:buFont typeface="Arial" panose="020B0604020202020204" pitchFamily="34" charset="0"/>
              <a:buChar char="•"/>
            </a:pPr>
            <a:r>
              <a:rPr lang="en-US" dirty="0" smtClean="0"/>
              <a:t>Evaluated by how the information will be used</a:t>
            </a:r>
          </a:p>
          <a:p>
            <a:pPr marL="171450" indent="-171450">
              <a:buFont typeface="Arial" panose="020B0604020202020204" pitchFamily="34" charset="0"/>
              <a:buChar char="•"/>
            </a:pPr>
            <a:r>
              <a:rPr lang="en-US" dirty="0" smtClean="0"/>
              <a:t>Different communities by recognize authority differently. </a:t>
            </a:r>
          </a:p>
          <a:p>
            <a:pPr marL="171450" indent="-171450">
              <a:buFont typeface="Arial" panose="020B0604020202020204" pitchFamily="34" charset="0"/>
              <a:buChar char="•"/>
            </a:pPr>
            <a:endParaRPr lang="en-US" dirty="0" smtClean="0"/>
          </a:p>
          <a:p>
            <a:pPr marL="0" indent="0">
              <a:buFont typeface="Arial" panose="020B0604020202020204" pitchFamily="34" charset="0"/>
              <a:buNone/>
            </a:pPr>
            <a:r>
              <a:rPr lang="en-US" dirty="0" smtClean="0"/>
              <a:t>We want students to know</a:t>
            </a:r>
          </a:p>
          <a:p>
            <a:pPr marL="171450" indent="-171450">
              <a:buFont typeface="Arial" panose="020B0604020202020204" pitchFamily="34" charset="0"/>
              <a:buChar char="•"/>
            </a:pPr>
            <a:r>
              <a:rPr lang="en-US" dirty="0" smtClean="0"/>
              <a:t>Definite different types of authority</a:t>
            </a:r>
          </a:p>
          <a:p>
            <a:pPr marL="171450" indent="-171450">
              <a:buFont typeface="Arial" panose="020B0604020202020204" pitchFamily="34" charset="0"/>
              <a:buChar char="•"/>
            </a:pPr>
            <a:r>
              <a:rPr lang="en-US" dirty="0" smtClean="0"/>
              <a:t>How to use tools to know</a:t>
            </a:r>
            <a:r>
              <a:rPr lang="en-US" baseline="0" dirty="0" smtClean="0"/>
              <a:t> authority</a:t>
            </a:r>
          </a:p>
          <a:p>
            <a:pPr marL="171450" indent="-171450">
              <a:buFont typeface="Arial" panose="020B0604020202020204" pitchFamily="34" charset="0"/>
              <a:buChar char="•"/>
            </a:pPr>
            <a:r>
              <a:rPr lang="en-US" baseline="0" dirty="0" smtClean="0"/>
              <a:t>Different disciplines have different ideas on authority</a:t>
            </a:r>
          </a:p>
          <a:p>
            <a:pPr marL="171450" indent="-171450">
              <a:buFont typeface="Arial" panose="020B0604020202020204" pitchFamily="34" charset="0"/>
              <a:buChar char="•"/>
            </a:pPr>
            <a:r>
              <a:rPr lang="en-US" baseline="0" dirty="0" smtClean="0"/>
              <a:t>Acknowledge that they are developing their own authority</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E7B21094-3DD5-4023-8789-E5789FD01823}" type="slidenum">
              <a:rPr lang="en-US" smtClean="0"/>
              <a:t>5</a:t>
            </a:fld>
            <a:endParaRPr lang="en-US"/>
          </a:p>
        </p:txBody>
      </p:sp>
    </p:spTree>
    <p:extLst>
      <p:ext uri="{BB962C8B-B14F-4D97-AF65-F5344CB8AC3E}">
        <p14:creationId xmlns:p14="http://schemas.microsoft.com/office/powerpoint/2010/main" val="3467428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Information is produced to convey a message</a:t>
            </a:r>
          </a:p>
          <a:p>
            <a:pPr marL="171450" indent="-171450">
              <a:buFont typeface="Arial" panose="020B0604020202020204" pitchFamily="34" charset="0"/>
              <a:buChar char="•"/>
            </a:pPr>
            <a:r>
              <a:rPr lang="en-US" dirty="0" smtClean="0"/>
              <a:t>The processes of research, creation, revision, and publication my vary</a:t>
            </a:r>
          </a:p>
          <a:p>
            <a:endParaRPr lang="en-US" dirty="0" smtClean="0"/>
          </a:p>
          <a:p>
            <a:r>
              <a:rPr lang="en-US" dirty="0" smtClean="0"/>
              <a:t>We want Students</a:t>
            </a:r>
            <a:r>
              <a:rPr lang="en-US" baseline="0" dirty="0" smtClean="0"/>
              <a:t> to know </a:t>
            </a:r>
          </a:p>
          <a:p>
            <a:pPr marL="171450" indent="-171450">
              <a:buFont typeface="Arial" panose="020B0604020202020204" pitchFamily="34" charset="0"/>
              <a:buChar char="•"/>
            </a:pPr>
            <a:r>
              <a:rPr lang="en-US" baseline="0" dirty="0" smtClean="0"/>
              <a:t>capabilities and constraints of information developed through various creation process</a:t>
            </a:r>
          </a:p>
          <a:p>
            <a:pPr marL="171450" indent="-171450">
              <a:buFont typeface="Arial" panose="020B0604020202020204" pitchFamily="34" charset="0"/>
              <a:buChar char="•"/>
            </a:pPr>
            <a:r>
              <a:rPr lang="en-US" baseline="0" dirty="0" smtClean="0"/>
              <a:t> when the type of source meets their need</a:t>
            </a:r>
          </a:p>
          <a:p>
            <a:pPr marL="171450" indent="-171450">
              <a:buFont typeface="Arial" panose="020B0604020202020204" pitchFamily="34" charset="0"/>
              <a:buChar char="•"/>
            </a:pPr>
            <a:r>
              <a:rPr lang="en-US" baseline="0" dirty="0" smtClean="0"/>
              <a:t>Information may be perceived different based on how its packaged</a:t>
            </a:r>
          </a:p>
          <a:p>
            <a:pPr marL="171450" indent="-171450">
              <a:buFont typeface="Arial" panose="020B0604020202020204" pitchFamily="34" charset="0"/>
              <a:buChar char="•"/>
            </a:pPr>
            <a:r>
              <a:rPr lang="en-US" baseline="0" dirty="0" smtClean="0"/>
              <a:t>Formats may mean the information is static or dynamic</a:t>
            </a:r>
          </a:p>
          <a:p>
            <a:pPr marL="171450" indent="-171450">
              <a:buFont typeface="Arial" panose="020B0604020202020204" pitchFamily="34" charset="0"/>
              <a:buChar char="•"/>
            </a:pPr>
            <a:endParaRPr lang="en-US" baseline="0" dirty="0" smtClean="0"/>
          </a:p>
        </p:txBody>
      </p:sp>
      <p:sp>
        <p:nvSpPr>
          <p:cNvPr id="4" name="Slide Number Placeholder 3"/>
          <p:cNvSpPr>
            <a:spLocks noGrp="1"/>
          </p:cNvSpPr>
          <p:nvPr>
            <p:ph type="sldNum" sz="quarter" idx="10"/>
          </p:nvPr>
        </p:nvSpPr>
        <p:spPr/>
        <p:txBody>
          <a:bodyPr/>
          <a:lstStyle/>
          <a:p>
            <a:fld id="{E7B21094-3DD5-4023-8789-E5789FD01823}" type="slidenum">
              <a:rPr lang="en-US" smtClean="0"/>
              <a:t>8</a:t>
            </a:fld>
            <a:endParaRPr lang="en-US"/>
          </a:p>
        </p:txBody>
      </p:sp>
    </p:spTree>
    <p:extLst>
      <p:ext uri="{BB962C8B-B14F-4D97-AF65-F5344CB8AC3E}">
        <p14:creationId xmlns:p14="http://schemas.microsoft.com/office/powerpoint/2010/main" val="901355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Information is a commodity</a:t>
            </a:r>
          </a:p>
          <a:p>
            <a:pPr marL="171450" indent="-171450">
              <a:buFont typeface="Arial" panose="020B0604020202020204" pitchFamily="34" charset="0"/>
              <a:buChar char="•"/>
            </a:pPr>
            <a:r>
              <a:rPr lang="en-US" dirty="0" smtClean="0"/>
              <a:t>Information is means of educations</a:t>
            </a:r>
          </a:p>
          <a:p>
            <a:pPr marL="171450" indent="-171450">
              <a:buFont typeface="Arial" panose="020B0604020202020204" pitchFamily="34" charset="0"/>
              <a:buChar char="•"/>
            </a:pPr>
            <a:r>
              <a:rPr lang="en-US" dirty="0" smtClean="0"/>
              <a:t>Information is a way to influence</a:t>
            </a:r>
          </a:p>
          <a:p>
            <a:pPr marL="171450" indent="-171450">
              <a:buFont typeface="Arial" panose="020B0604020202020204" pitchFamily="34" charset="0"/>
              <a:buChar char="•"/>
            </a:pPr>
            <a:r>
              <a:rPr lang="en-US" dirty="0" smtClean="0"/>
              <a:t>Information leads to understanding the world</a:t>
            </a:r>
          </a:p>
          <a:p>
            <a:pPr marL="171450" indent="-171450">
              <a:buFont typeface="Arial" panose="020B0604020202020204" pitchFamily="34" charset="0"/>
              <a:buChar char="•"/>
            </a:pPr>
            <a:endParaRPr lang="en-US" dirty="0" smtClean="0"/>
          </a:p>
          <a:p>
            <a:pPr marL="0" indent="0">
              <a:buFont typeface="Arial" panose="020B0604020202020204" pitchFamily="34" charset="0"/>
              <a:buNone/>
            </a:pPr>
            <a:r>
              <a:rPr lang="en-US" dirty="0" smtClean="0"/>
              <a:t>Students need to know:</a:t>
            </a:r>
          </a:p>
          <a:p>
            <a:pPr marL="171450" indent="-171450">
              <a:buFont typeface="Arial" panose="020B0604020202020204" pitchFamily="34" charset="0"/>
              <a:buChar char="•"/>
            </a:pPr>
            <a:r>
              <a:rPr lang="en-US" dirty="0" smtClean="0"/>
              <a:t>To give credit</a:t>
            </a:r>
            <a:r>
              <a:rPr lang="en-US" baseline="0" dirty="0" smtClean="0"/>
              <a:t> to the original ideas of others</a:t>
            </a:r>
          </a:p>
          <a:p>
            <a:pPr marL="171450" indent="-171450">
              <a:buFont typeface="Arial" panose="020B0604020202020204" pitchFamily="34" charset="0"/>
              <a:buChar char="•"/>
            </a:pPr>
            <a:r>
              <a:rPr lang="en-US" baseline="0" dirty="0" smtClean="0"/>
              <a:t>Intellectual property is  legal and social construct that varies by culture</a:t>
            </a:r>
          </a:p>
          <a:p>
            <a:pPr marL="171450" indent="-171450">
              <a:buFont typeface="Arial" panose="020B0604020202020204" pitchFamily="34" charset="0"/>
              <a:buChar char="•"/>
            </a:pPr>
            <a:r>
              <a:rPr lang="en-US" baseline="0" dirty="0" smtClean="0"/>
              <a:t>Recognize issues of access or lack of access to information</a:t>
            </a:r>
          </a:p>
          <a:p>
            <a:pPr marL="171450" indent="-171450">
              <a:buFont typeface="Arial" panose="020B0604020202020204" pitchFamily="34" charset="0"/>
              <a:buChar char="•"/>
            </a:pPr>
            <a:r>
              <a:rPr lang="en-US" baseline="0" dirty="0" smtClean="0"/>
              <a:t>Make informed decision on their own online actions. </a:t>
            </a:r>
            <a:endParaRPr lang="en-US" dirty="0" smtClean="0"/>
          </a:p>
        </p:txBody>
      </p:sp>
      <p:sp>
        <p:nvSpPr>
          <p:cNvPr id="4" name="Slide Number Placeholder 3"/>
          <p:cNvSpPr>
            <a:spLocks noGrp="1"/>
          </p:cNvSpPr>
          <p:nvPr>
            <p:ph type="sldNum" sz="quarter" idx="10"/>
          </p:nvPr>
        </p:nvSpPr>
        <p:spPr/>
        <p:txBody>
          <a:bodyPr/>
          <a:lstStyle/>
          <a:p>
            <a:fld id="{E7B21094-3DD5-4023-8789-E5789FD01823}" type="slidenum">
              <a:rPr lang="en-US" smtClean="0"/>
              <a:t>10</a:t>
            </a:fld>
            <a:endParaRPr lang="en-US"/>
          </a:p>
        </p:txBody>
      </p:sp>
    </p:spTree>
    <p:extLst>
      <p:ext uri="{BB962C8B-B14F-4D97-AF65-F5344CB8AC3E}">
        <p14:creationId xmlns:p14="http://schemas.microsoft.com/office/powerpoint/2010/main" val="1627441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Research is iterative</a:t>
            </a:r>
          </a:p>
          <a:p>
            <a:pPr marL="171450" indent="-171450">
              <a:buFont typeface="Arial" panose="020B0604020202020204" pitchFamily="34" charset="0"/>
              <a:buChar char="•"/>
            </a:pPr>
            <a:r>
              <a:rPr lang="en-US" dirty="0" smtClean="0"/>
              <a:t>To find information questions must be asked</a:t>
            </a:r>
          </a:p>
          <a:p>
            <a:pPr marL="171450" indent="-171450">
              <a:buFont typeface="Arial" panose="020B0604020202020204" pitchFamily="34" charset="0"/>
              <a:buChar char="•"/>
            </a:pPr>
            <a:r>
              <a:rPr lang="en-US" dirty="0" smtClean="0"/>
              <a:t>Questions will change or develop through research</a:t>
            </a:r>
          </a:p>
          <a:p>
            <a:pPr marL="171450" indent="-171450">
              <a:buFont typeface="Arial" panose="020B0604020202020204" pitchFamily="34" charset="0"/>
              <a:buChar char="•"/>
            </a:pPr>
            <a:r>
              <a:rPr lang="en-US" dirty="0" smtClean="0"/>
              <a:t>Research will lead to new questions</a:t>
            </a:r>
          </a:p>
          <a:p>
            <a:endParaRPr lang="en-US" dirty="0" smtClean="0"/>
          </a:p>
          <a:p>
            <a:r>
              <a:rPr lang="en-US" dirty="0" smtClean="0"/>
              <a:t>Our students need to know:</a:t>
            </a:r>
          </a:p>
          <a:p>
            <a:pPr marL="171450" indent="-171450">
              <a:buFont typeface="Arial" panose="020B0604020202020204" pitchFamily="34" charset="0"/>
              <a:buChar char="•"/>
            </a:pPr>
            <a:r>
              <a:rPr lang="en-US" dirty="0" smtClean="0"/>
              <a:t>Formulate</a:t>
            </a:r>
            <a:r>
              <a:rPr lang="en-US" baseline="0" dirty="0" smtClean="0"/>
              <a:t> topics on information gaps or reexamining existing knowledge</a:t>
            </a:r>
          </a:p>
          <a:p>
            <a:pPr marL="171450" indent="-171450">
              <a:buFont typeface="Arial" panose="020B0604020202020204" pitchFamily="34" charset="0"/>
              <a:buChar char="•"/>
            </a:pPr>
            <a:r>
              <a:rPr lang="en-US" baseline="0" dirty="0" smtClean="0"/>
              <a:t>Deal with complex searches by breaking down into simple questions</a:t>
            </a:r>
          </a:p>
          <a:p>
            <a:pPr marL="171450" indent="-171450">
              <a:buFont typeface="Arial" panose="020B0604020202020204" pitchFamily="34" charset="0"/>
              <a:buChar char="•"/>
            </a:pPr>
            <a:r>
              <a:rPr lang="en-US" baseline="0" dirty="0" smtClean="0"/>
              <a:t>Use various research methods</a:t>
            </a:r>
          </a:p>
          <a:p>
            <a:pPr marL="171450" indent="-171450">
              <a:buFont typeface="Arial" panose="020B0604020202020204" pitchFamily="34" charset="0"/>
              <a:buChar char="•"/>
            </a:pPr>
            <a:r>
              <a:rPr lang="en-US" baseline="0" dirty="0" smtClean="0"/>
              <a:t>Synthesize ideas gathered from multiple sources</a:t>
            </a:r>
          </a:p>
          <a:p>
            <a:pPr marL="171450" indent="-171450">
              <a:buFont typeface="Arial" panose="020B0604020202020204" pitchFamily="34" charset="0"/>
              <a:buChar char="•"/>
            </a:pPr>
            <a:r>
              <a:rPr lang="en-US" baseline="0" dirty="0" smtClean="0"/>
              <a:t>Draw reasonable </a:t>
            </a:r>
            <a:r>
              <a:rPr lang="en-US" baseline="0" dirty="0" err="1" smtClean="0"/>
              <a:t>conculsions</a:t>
            </a:r>
            <a:r>
              <a:rPr lang="en-US" baseline="0" dirty="0" smtClean="0"/>
              <a:t> based on evidence</a:t>
            </a:r>
            <a:endParaRPr lang="en-US" dirty="0"/>
          </a:p>
        </p:txBody>
      </p:sp>
      <p:sp>
        <p:nvSpPr>
          <p:cNvPr id="4" name="Slide Number Placeholder 3"/>
          <p:cNvSpPr>
            <a:spLocks noGrp="1"/>
          </p:cNvSpPr>
          <p:nvPr>
            <p:ph type="sldNum" sz="quarter" idx="10"/>
          </p:nvPr>
        </p:nvSpPr>
        <p:spPr/>
        <p:txBody>
          <a:bodyPr/>
          <a:lstStyle/>
          <a:p>
            <a:fld id="{E7B21094-3DD5-4023-8789-E5789FD01823}" type="slidenum">
              <a:rPr lang="en-US" smtClean="0"/>
              <a:t>12</a:t>
            </a:fld>
            <a:endParaRPr lang="en-US"/>
          </a:p>
        </p:txBody>
      </p:sp>
    </p:spTree>
    <p:extLst>
      <p:ext uri="{BB962C8B-B14F-4D97-AF65-F5344CB8AC3E}">
        <p14:creationId xmlns:p14="http://schemas.microsoft.com/office/powerpoint/2010/main" val="1688003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New insights in a given field are built upon discourse</a:t>
            </a:r>
          </a:p>
          <a:p>
            <a:pPr marL="171450" indent="-171450">
              <a:buFont typeface="Arial" panose="020B0604020202020204" pitchFamily="34" charset="0"/>
              <a:buChar char="•"/>
            </a:pPr>
            <a:r>
              <a:rPr lang="en-US" dirty="0" smtClean="0"/>
              <a:t>Varied perspectives and interpretations lead to growth</a:t>
            </a:r>
          </a:p>
          <a:p>
            <a:endParaRPr lang="en-US" dirty="0" smtClean="0"/>
          </a:p>
          <a:p>
            <a:r>
              <a:rPr lang="en-US" dirty="0" smtClean="0"/>
              <a:t>Students</a:t>
            </a:r>
            <a:r>
              <a:rPr lang="en-US" baseline="0" dirty="0" smtClean="0"/>
              <a:t> need to know: </a:t>
            </a:r>
          </a:p>
          <a:p>
            <a:pPr marL="171450" indent="-171450">
              <a:buFont typeface="Arial" panose="020B0604020202020204" pitchFamily="34" charset="0"/>
              <a:buChar char="•"/>
            </a:pPr>
            <a:r>
              <a:rPr lang="en-US" dirty="0" smtClean="0"/>
              <a:t>Cite contributing</a:t>
            </a:r>
            <a:r>
              <a:rPr lang="en-US" baseline="0" dirty="0" smtClean="0"/>
              <a:t> work of others in their own information production</a:t>
            </a:r>
          </a:p>
          <a:p>
            <a:pPr marL="171450" indent="-171450">
              <a:buFont typeface="Arial" panose="020B0604020202020204" pitchFamily="34" charset="0"/>
              <a:buChar char="•"/>
            </a:pPr>
            <a:r>
              <a:rPr lang="en-US" baseline="0" dirty="0" smtClean="0"/>
              <a:t>Contribute to scholarly conversation</a:t>
            </a:r>
          </a:p>
          <a:p>
            <a:pPr marL="171450" indent="-171450">
              <a:buFont typeface="Arial" panose="020B0604020202020204" pitchFamily="34" charset="0"/>
              <a:buChar char="•"/>
            </a:pPr>
            <a:r>
              <a:rPr lang="en-US" baseline="0" dirty="0" smtClean="0"/>
              <a:t>Critically evaluate contributions made by others</a:t>
            </a:r>
          </a:p>
          <a:p>
            <a:pPr marL="171450" indent="-171450">
              <a:buFont typeface="Arial" panose="020B0604020202020204" pitchFamily="34" charset="0"/>
              <a:buChar char="•"/>
            </a:pPr>
            <a:r>
              <a:rPr lang="en-US" baseline="0" dirty="0" smtClean="0"/>
              <a:t>Summarize the changes in scholarly perspective over time on a particular topic within a discipline</a:t>
            </a:r>
          </a:p>
          <a:p>
            <a:pPr marL="171450" indent="-171450">
              <a:buFont typeface="Arial" panose="020B0604020202020204" pitchFamily="34" charset="0"/>
              <a:buChar char="•"/>
            </a:pPr>
            <a:r>
              <a:rPr lang="en-US" baseline="0" dirty="0" smtClean="0"/>
              <a:t>One scholarly work does not represent the only perspective</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E7B21094-3DD5-4023-8789-E5789FD01823}" type="slidenum">
              <a:rPr lang="en-US" smtClean="0"/>
              <a:t>15</a:t>
            </a:fld>
            <a:endParaRPr lang="en-US"/>
          </a:p>
        </p:txBody>
      </p:sp>
    </p:spTree>
    <p:extLst>
      <p:ext uri="{BB962C8B-B14F-4D97-AF65-F5344CB8AC3E}">
        <p14:creationId xmlns:p14="http://schemas.microsoft.com/office/powerpoint/2010/main" val="4151820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a:t>
            </a:r>
            <a:r>
              <a:rPr lang="en-US" baseline="0" dirty="0" smtClean="0"/>
              <a:t> can they be used? </a:t>
            </a:r>
          </a:p>
          <a:p>
            <a:r>
              <a:rPr lang="en-US" baseline="0" dirty="0" smtClean="0"/>
              <a:t>Keywords</a:t>
            </a:r>
          </a:p>
          <a:p>
            <a:r>
              <a:rPr lang="en-US" baseline="0" dirty="0" smtClean="0"/>
              <a:t>Latest research</a:t>
            </a:r>
          </a:p>
          <a:p>
            <a:endParaRPr lang="en-US" dirty="0"/>
          </a:p>
        </p:txBody>
      </p:sp>
      <p:sp>
        <p:nvSpPr>
          <p:cNvPr id="4" name="Slide Number Placeholder 3"/>
          <p:cNvSpPr>
            <a:spLocks noGrp="1"/>
          </p:cNvSpPr>
          <p:nvPr>
            <p:ph type="sldNum" sz="quarter" idx="10"/>
          </p:nvPr>
        </p:nvSpPr>
        <p:spPr/>
        <p:txBody>
          <a:bodyPr/>
          <a:lstStyle/>
          <a:p>
            <a:fld id="{E7B21094-3DD5-4023-8789-E5789FD01823}" type="slidenum">
              <a:rPr lang="en-US" smtClean="0"/>
              <a:t>17</a:t>
            </a:fld>
            <a:endParaRPr lang="en-US"/>
          </a:p>
        </p:txBody>
      </p:sp>
    </p:spTree>
    <p:extLst>
      <p:ext uri="{BB962C8B-B14F-4D97-AF65-F5344CB8AC3E}">
        <p14:creationId xmlns:p14="http://schemas.microsoft.com/office/powerpoint/2010/main" val="2968587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Mental Flexibility is required</a:t>
            </a:r>
          </a:p>
          <a:p>
            <a:pPr marL="171450" indent="-171450">
              <a:buFont typeface="Arial" panose="020B0604020202020204" pitchFamily="34" charset="0"/>
              <a:buChar char="•"/>
            </a:pPr>
            <a:r>
              <a:rPr lang="en-US" dirty="0" smtClean="0"/>
              <a:t>Search process is often nonlinear and iterative</a:t>
            </a:r>
          </a:p>
          <a:p>
            <a:pPr marL="171450" indent="-171450">
              <a:buFont typeface="Arial" panose="020B0604020202020204" pitchFamily="34" charset="0"/>
              <a:buChar char="•"/>
            </a:pPr>
            <a:r>
              <a:rPr lang="en-US" dirty="0" smtClean="0"/>
              <a:t>Requires evaluation of a range of information sources</a:t>
            </a:r>
          </a:p>
          <a:p>
            <a:pPr marL="171450" indent="-171450">
              <a:buFont typeface="Arial" panose="020B0604020202020204" pitchFamily="34" charset="0"/>
              <a:buChar char="•"/>
            </a:pPr>
            <a:endParaRPr lang="en-US" dirty="0" smtClean="0"/>
          </a:p>
          <a:p>
            <a:pPr marL="0" indent="0">
              <a:buFont typeface="Arial" panose="020B0604020202020204" pitchFamily="34" charset="0"/>
              <a:buNone/>
            </a:pPr>
            <a:r>
              <a:rPr lang="en-US" dirty="0" smtClean="0"/>
              <a:t>Students should know: </a:t>
            </a:r>
          </a:p>
          <a:p>
            <a:pPr marL="171450" indent="-171450">
              <a:buFont typeface="Arial" panose="020B0604020202020204" pitchFamily="34" charset="0"/>
              <a:buChar char="•"/>
            </a:pPr>
            <a:r>
              <a:rPr lang="en-US" dirty="0" smtClean="0"/>
              <a:t>Determine initial scope to meet need</a:t>
            </a:r>
          </a:p>
          <a:p>
            <a:pPr marL="171450" indent="-171450">
              <a:buFont typeface="Arial" panose="020B0604020202020204" pitchFamily="34" charset="0"/>
              <a:buChar char="•"/>
            </a:pPr>
            <a:r>
              <a:rPr lang="en-US" dirty="0" smtClean="0"/>
              <a:t>Identified people who would be interested in the topic</a:t>
            </a:r>
          </a:p>
          <a:p>
            <a:pPr marL="171450" indent="-171450">
              <a:buFont typeface="Arial" panose="020B0604020202020204" pitchFamily="34" charset="0"/>
              <a:buChar char="•"/>
            </a:pPr>
            <a:r>
              <a:rPr lang="en-US" dirty="0" smtClean="0"/>
              <a:t>Match information</a:t>
            </a:r>
            <a:r>
              <a:rPr lang="en-US" baseline="0" dirty="0" smtClean="0"/>
              <a:t> needs and search strategies to search tools</a:t>
            </a:r>
          </a:p>
          <a:p>
            <a:pPr marL="171450" indent="-171450">
              <a:buFont typeface="Arial" panose="020B0604020202020204" pitchFamily="34" charset="0"/>
              <a:buChar char="•"/>
            </a:pPr>
            <a:r>
              <a:rPr lang="en-US" baseline="0" dirty="0" smtClean="0"/>
              <a:t>Refine needs and strategies based on search results</a:t>
            </a:r>
          </a:p>
          <a:p>
            <a:pPr marL="171450" indent="-171450">
              <a:buFont typeface="Arial" panose="020B0604020202020204" pitchFamily="34" charset="0"/>
              <a:buChar char="•"/>
            </a:pPr>
            <a:r>
              <a:rPr lang="en-US" baseline="0" dirty="0" smtClean="0"/>
              <a:t>Understand how databases are organized</a:t>
            </a:r>
          </a:p>
          <a:p>
            <a:pPr marL="171450" indent="-171450">
              <a:buFont typeface="Arial" panose="020B0604020202020204" pitchFamily="34" charset="0"/>
              <a:buChar char="•"/>
            </a:pPr>
            <a:r>
              <a:rPr lang="en-US" baseline="0" dirty="0" smtClean="0"/>
              <a:t>Using different search languages (subject headings, keywords, </a:t>
            </a:r>
            <a:r>
              <a:rPr lang="en-US" baseline="0" dirty="0" err="1" smtClean="0"/>
              <a:t>etc</a:t>
            </a:r>
            <a:r>
              <a:rPr lang="en-US" baseline="0" dirty="0" smtClean="0"/>
              <a:t>)</a:t>
            </a:r>
          </a:p>
          <a:p>
            <a:pPr marL="171450" indent="-171450">
              <a:buFont typeface="Arial" panose="020B0604020202020204"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E7B21094-3DD5-4023-8789-E5789FD01823}" type="slidenum">
              <a:rPr lang="en-US" smtClean="0"/>
              <a:t>18</a:t>
            </a:fld>
            <a:endParaRPr lang="en-US"/>
          </a:p>
        </p:txBody>
      </p:sp>
    </p:spTree>
    <p:extLst>
      <p:ext uri="{BB962C8B-B14F-4D97-AF65-F5344CB8AC3E}">
        <p14:creationId xmlns:p14="http://schemas.microsoft.com/office/powerpoint/2010/main" val="4245217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B21094-3DD5-4023-8789-E5789FD01823}" type="slidenum">
              <a:rPr lang="en-US" smtClean="0"/>
              <a:t>20</a:t>
            </a:fld>
            <a:endParaRPr lang="en-US"/>
          </a:p>
        </p:txBody>
      </p:sp>
    </p:spTree>
    <p:extLst>
      <p:ext uri="{BB962C8B-B14F-4D97-AF65-F5344CB8AC3E}">
        <p14:creationId xmlns:p14="http://schemas.microsoft.com/office/powerpoint/2010/main" val="4276046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8645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277501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1482075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A230BDE-B0C7-41AC-9E48-583388E1F6E5}" type="datetimeFigureOut">
              <a:rPr lang="en-US" smtClean="0"/>
              <a:t>8/23/2016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609308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A230BDE-B0C7-41AC-9E48-583388E1F6E5}" type="datetimeFigureOut">
              <a:rPr lang="en-US" smtClean="0"/>
              <a:t>8/23/2016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1369416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A230BDE-B0C7-41AC-9E48-583388E1F6E5}" type="datetimeFigureOut">
              <a:rPr lang="en-US" smtClean="0"/>
              <a:t>8/23/2016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2432879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230BDE-B0C7-41AC-9E48-583388E1F6E5}" type="datetimeFigureOut">
              <a:rPr lang="en-US" smtClean="0"/>
              <a:t>8/23/2016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681233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230BDE-B0C7-41AC-9E48-583388E1F6E5}" type="datetimeFigureOut">
              <a:rPr lang="en-US" smtClean="0"/>
              <a:t>8/23/2016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3735745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230BDE-B0C7-41AC-9E48-583388E1F6E5}" type="datetimeFigureOut">
              <a:rPr lang="en-US" smtClean="0"/>
              <a:t>8/23/2016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1594093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5A230BDE-B0C7-41AC-9E48-583388E1F6E5}" type="datetimeFigureOut">
              <a:rPr lang="en-US" smtClean="0"/>
              <a:t>8/23/2016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2816988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1214409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2429047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27593599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613827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40531020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16698195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A230BDE-B0C7-41AC-9E48-583388E1F6E5}" type="datetimeFigureOut">
              <a:rPr lang="en-US" smtClean="0"/>
              <a:t>8/23/2016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4AA445-5011-401B-B72F-D7EB159C7F77}" type="slidenum">
              <a:rPr lang="en-US" smtClean="0"/>
              <a:t>‹#›</a:t>
            </a:fld>
            <a:endParaRPr lang="en-US"/>
          </a:p>
        </p:txBody>
      </p:sp>
    </p:spTree>
    <p:extLst>
      <p:ext uri="{BB962C8B-B14F-4D97-AF65-F5344CB8AC3E}">
        <p14:creationId xmlns:p14="http://schemas.microsoft.com/office/powerpoint/2010/main" val="2044419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A230BDE-B0C7-41AC-9E48-583388E1F6E5}" type="datetimeFigureOut">
              <a:rPr lang="en-US" smtClean="0"/>
              <a:t>8/23/2016</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554AA445-5011-401B-B72F-D7EB159C7F77}" type="slidenum">
              <a:rPr lang="en-US" smtClean="0"/>
              <a:t>‹#›</a:t>
            </a:fld>
            <a:endParaRPr lang="en-US"/>
          </a:p>
        </p:txBody>
      </p:sp>
    </p:spTree>
    <p:extLst>
      <p:ext uri="{BB962C8B-B14F-4D97-AF65-F5344CB8AC3E}">
        <p14:creationId xmlns:p14="http://schemas.microsoft.com/office/powerpoint/2010/main" val="761598652"/>
      </p:ext>
    </p:extLst>
  </p:cSld>
  <p:clrMap bg1="dk1" tx1="lt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 id="2147483824" r:id="rId14"/>
    <p:sldLayoutId id="2147483825" r:id="rId15"/>
    <p:sldLayoutId id="2147483826" r:id="rId16"/>
    <p:sldLayoutId id="214748382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Making </a:t>
            </a:r>
            <a:r>
              <a:rPr lang="en-US" dirty="0" smtClean="0"/>
              <a:t>Students </a:t>
            </a:r>
            <a:r>
              <a:rPr lang="en-US" dirty="0"/>
              <a:t>E</a:t>
            </a:r>
            <a:r>
              <a:rPr lang="en-US" dirty="0" smtClean="0"/>
              <a:t>ffective </a:t>
            </a:r>
            <a:r>
              <a:rPr lang="en-US" dirty="0"/>
              <a:t>Researchers</a:t>
            </a:r>
            <a:endParaRPr lang="en-US" dirty="0"/>
          </a:p>
        </p:txBody>
      </p:sp>
      <p:sp>
        <p:nvSpPr>
          <p:cNvPr id="3" name="Subtitle 2"/>
          <p:cNvSpPr>
            <a:spLocks noGrp="1"/>
          </p:cNvSpPr>
          <p:nvPr>
            <p:ph type="subTitle" idx="1"/>
          </p:nvPr>
        </p:nvSpPr>
        <p:spPr/>
        <p:txBody>
          <a:bodyPr/>
          <a:lstStyle/>
          <a:p>
            <a:r>
              <a:rPr lang="en-US" dirty="0" smtClean="0"/>
              <a:t>Introduction to ACRL Information Literacy Framework</a:t>
            </a:r>
            <a:endParaRPr lang="en-US" dirty="0"/>
          </a:p>
        </p:txBody>
      </p:sp>
    </p:spTree>
    <p:extLst>
      <p:ext uri="{BB962C8B-B14F-4D97-AF65-F5344CB8AC3E}">
        <p14:creationId xmlns:p14="http://schemas.microsoft.com/office/powerpoint/2010/main" val="586545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 Literacy</a:t>
            </a:r>
            <a:endParaRPr lang="en-US" dirty="0"/>
          </a:p>
        </p:txBody>
      </p:sp>
      <p:sp>
        <p:nvSpPr>
          <p:cNvPr id="3" name="Content Placeholder 2"/>
          <p:cNvSpPr>
            <a:spLocks noGrp="1"/>
          </p:cNvSpPr>
          <p:nvPr>
            <p:ph idx="1"/>
          </p:nvPr>
        </p:nvSpPr>
        <p:spPr>
          <a:xfrm>
            <a:off x="684211" y="685800"/>
            <a:ext cx="9357859" cy="3615267"/>
          </a:xfrm>
        </p:spPr>
        <p:txBody>
          <a:bodyPr>
            <a:normAutofit/>
          </a:bodyPr>
          <a:lstStyle/>
          <a:p>
            <a:r>
              <a:rPr lang="en-US" sz="3200" dirty="0"/>
              <a:t>Reflective Discovery of Information</a:t>
            </a:r>
          </a:p>
          <a:p>
            <a:r>
              <a:rPr lang="en-US" sz="3200" dirty="0"/>
              <a:t>Understanding how information is produced</a:t>
            </a:r>
          </a:p>
          <a:p>
            <a:r>
              <a:rPr lang="en-US" sz="3200" dirty="0"/>
              <a:t>Using information to create new knowledge</a:t>
            </a:r>
          </a:p>
          <a:p>
            <a:r>
              <a:rPr lang="en-US" sz="3200" dirty="0"/>
              <a:t>Participating in scholarship ethically</a:t>
            </a:r>
          </a:p>
        </p:txBody>
      </p:sp>
    </p:spTree>
    <p:extLst>
      <p:ext uri="{BB962C8B-B14F-4D97-AF65-F5344CB8AC3E}">
        <p14:creationId xmlns:p14="http://schemas.microsoft.com/office/powerpoint/2010/main" val="27337240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ACRL Framework</a:t>
            </a:r>
            <a:endParaRPr lang="en-US" dirty="0"/>
          </a:p>
        </p:txBody>
      </p:sp>
      <p:sp>
        <p:nvSpPr>
          <p:cNvPr id="3" name="Content Placeholder 2"/>
          <p:cNvSpPr>
            <a:spLocks noGrp="1"/>
          </p:cNvSpPr>
          <p:nvPr>
            <p:ph idx="1"/>
          </p:nvPr>
        </p:nvSpPr>
        <p:spPr>
          <a:xfrm>
            <a:off x="684211" y="685800"/>
            <a:ext cx="9733417" cy="3615267"/>
          </a:xfrm>
        </p:spPr>
        <p:txBody>
          <a:bodyPr>
            <a:noAutofit/>
          </a:bodyPr>
          <a:lstStyle/>
          <a:p>
            <a:r>
              <a:rPr lang="en-US" sz="2800" dirty="0" smtClean="0"/>
              <a:t>Utilizing </a:t>
            </a:r>
            <a:r>
              <a:rPr lang="en-US" sz="2800" dirty="0"/>
              <a:t>t</a:t>
            </a:r>
            <a:r>
              <a:rPr lang="en-US" sz="2800" dirty="0" smtClean="0"/>
              <a:t>hreshold concepts</a:t>
            </a:r>
          </a:p>
          <a:p>
            <a:pPr lvl="1"/>
            <a:r>
              <a:rPr lang="en-US" sz="2800" dirty="0"/>
              <a:t>P</a:t>
            </a:r>
            <a:r>
              <a:rPr lang="en-US" sz="2800" dirty="0" smtClean="0"/>
              <a:t>assageways </a:t>
            </a:r>
            <a:r>
              <a:rPr lang="en-US" sz="2800" dirty="0"/>
              <a:t>or portals to enlarged understanding or ways of thinking and </a:t>
            </a:r>
            <a:r>
              <a:rPr lang="en-US" sz="2800" dirty="0" smtClean="0"/>
              <a:t>practicing</a:t>
            </a:r>
          </a:p>
          <a:p>
            <a:r>
              <a:rPr lang="en-US" sz="2800" dirty="0" smtClean="0"/>
              <a:t>Goal is to make students able to be both responsible consumers </a:t>
            </a:r>
            <a:r>
              <a:rPr lang="en-US" sz="2800" dirty="0"/>
              <a:t>and creators of </a:t>
            </a:r>
            <a:r>
              <a:rPr lang="en-US" sz="2800" dirty="0" smtClean="0"/>
              <a:t>information</a:t>
            </a:r>
          </a:p>
          <a:p>
            <a:r>
              <a:rPr lang="en-US" sz="2800" dirty="0" smtClean="0"/>
              <a:t>Creating a framework for building information literacy in students throughout their academic career. </a:t>
            </a:r>
          </a:p>
        </p:txBody>
      </p:sp>
    </p:spTree>
    <p:extLst>
      <p:ext uri="{BB962C8B-B14F-4D97-AF65-F5344CB8AC3E}">
        <p14:creationId xmlns:p14="http://schemas.microsoft.com/office/powerpoint/2010/main" val="16790202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935" y="982132"/>
            <a:ext cx="9601196" cy="1303867"/>
          </a:xfrm>
        </p:spPr>
        <p:txBody>
          <a:bodyPr>
            <a:normAutofit/>
          </a:bodyPr>
          <a:lstStyle/>
          <a:p>
            <a:r>
              <a:rPr lang="en-US" dirty="0" smtClean="0"/>
              <a:t>Gradual Increase toward Information Literacy</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96999" y="2438400"/>
            <a:ext cx="8365068" cy="3810001"/>
          </a:xfrm>
        </p:spPr>
      </p:pic>
    </p:spTree>
    <p:extLst>
      <p:ext uri="{BB962C8B-B14F-4D97-AF65-F5344CB8AC3E}">
        <p14:creationId xmlns:p14="http://schemas.microsoft.com/office/powerpoint/2010/main" val="41727843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Authority is Constructed and Contextual</a:t>
            </a:r>
            <a:endParaRPr lang="en-US" dirty="0"/>
          </a:p>
        </p:txBody>
      </p:sp>
      <p:pic>
        <p:nvPicPr>
          <p:cNvPr id="1026" name="Picture 2" descr="https://upload.wikimedia.org/wikipedia/commons/4/4b/Duke_Humfrey's_Library_Interior_4,_Bodleian_Library,_Oxford,_UK_-_Diliff.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679192" y="702128"/>
            <a:ext cx="6544439" cy="361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8064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1. Authority in Constructed and Contextual</a:t>
            </a:r>
            <a:endParaRPr lang="en-US" dirty="0"/>
          </a:p>
        </p:txBody>
      </p:sp>
      <p:sp>
        <p:nvSpPr>
          <p:cNvPr id="3" name="Content Placeholder 2"/>
          <p:cNvSpPr>
            <a:spLocks noGrp="1"/>
          </p:cNvSpPr>
          <p:nvPr>
            <p:ph idx="1"/>
          </p:nvPr>
        </p:nvSpPr>
        <p:spPr/>
        <p:txBody>
          <a:bodyPr>
            <a:normAutofit/>
          </a:bodyPr>
          <a:lstStyle/>
          <a:p>
            <a:pPr marL="0" indent="0">
              <a:buNone/>
            </a:pPr>
            <a:r>
              <a:rPr lang="en-US" sz="4000" dirty="0" smtClean="0">
                <a:solidFill>
                  <a:schemeClr val="tx1"/>
                </a:solidFill>
              </a:rPr>
              <a:t>Reflect on Student’s Expertise</a:t>
            </a:r>
          </a:p>
          <a:p>
            <a:r>
              <a:rPr lang="en-US" sz="2800" dirty="0" smtClean="0">
                <a:solidFill>
                  <a:schemeClr val="bg2">
                    <a:lumMod val="50000"/>
                  </a:schemeClr>
                </a:solidFill>
              </a:rPr>
              <a:t>How did they come up to an expertise? </a:t>
            </a:r>
          </a:p>
          <a:p>
            <a:r>
              <a:rPr lang="en-US" sz="2800" dirty="0" smtClean="0">
                <a:solidFill>
                  <a:schemeClr val="bg2">
                    <a:lumMod val="50000"/>
                  </a:schemeClr>
                </a:solidFill>
              </a:rPr>
              <a:t>How do you know someone else is an expert?</a:t>
            </a:r>
          </a:p>
          <a:p>
            <a:r>
              <a:rPr lang="en-US" sz="2800" dirty="0" smtClean="0">
                <a:solidFill>
                  <a:schemeClr val="bg2">
                    <a:lumMod val="50000"/>
                  </a:schemeClr>
                </a:solidFill>
              </a:rPr>
              <a:t>How do you evaluate someone differently when you are not an expert? </a:t>
            </a:r>
          </a:p>
        </p:txBody>
      </p:sp>
    </p:spTree>
    <p:extLst>
      <p:ext uri="{BB962C8B-B14F-4D97-AF65-F5344CB8AC3E}">
        <p14:creationId xmlns:p14="http://schemas.microsoft.com/office/powerpoint/2010/main" val="16555633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5012" y="732063"/>
            <a:ext cx="4604658" cy="2955471"/>
          </a:xfrm>
        </p:spPr>
        <p:txBody>
          <a:bodyPr>
            <a:noAutofit/>
          </a:bodyPr>
          <a:lstStyle/>
          <a:p>
            <a:r>
              <a:rPr lang="en-US" sz="4000" dirty="0" smtClean="0"/>
              <a:t>1. Authority is Constructed and Contextual</a:t>
            </a:r>
            <a:endParaRPr lang="en-US" sz="4000" dirty="0"/>
          </a:p>
        </p:txBody>
      </p:sp>
      <p:pic>
        <p:nvPicPr>
          <p:cNvPr id="7170" name="Picture 2" descr="http://4.bp.blogspot.com/-pLXXJq-Qfrk/UodimEizlKI/AAAAAAAAAOc/ZoqdF4DopyE/s1600/CRAAP.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684213" y="1239409"/>
            <a:ext cx="5943600" cy="4201382"/>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9"/>
          <p:cNvSpPr>
            <a:spLocks noGrp="1"/>
          </p:cNvSpPr>
          <p:nvPr>
            <p:ph type="body" sz="half" idx="2"/>
          </p:nvPr>
        </p:nvSpPr>
        <p:spPr>
          <a:xfrm>
            <a:off x="7085012" y="3687534"/>
            <a:ext cx="3657600" cy="2091267"/>
          </a:xfrm>
        </p:spPr>
        <p:txBody>
          <a:bodyPr>
            <a:normAutofit/>
          </a:bodyPr>
          <a:lstStyle/>
          <a:p>
            <a:r>
              <a:rPr lang="en-US" sz="3200" dirty="0" smtClean="0">
                <a:solidFill>
                  <a:schemeClr val="tx1"/>
                </a:solidFill>
              </a:rPr>
              <a:t>Evaluate a Source with a checklist</a:t>
            </a:r>
            <a:endParaRPr lang="en-US" sz="3200" dirty="0">
              <a:solidFill>
                <a:schemeClr val="tx1"/>
              </a:solidFill>
            </a:endParaRPr>
          </a:p>
        </p:txBody>
      </p:sp>
    </p:spTree>
    <p:extLst>
      <p:ext uri="{BB962C8B-B14F-4D97-AF65-F5344CB8AC3E}">
        <p14:creationId xmlns:p14="http://schemas.microsoft.com/office/powerpoint/2010/main" val="12050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Information Creation is a Process</a:t>
            </a:r>
            <a:endParaRPr lang="en-US" dirty="0"/>
          </a:p>
        </p:txBody>
      </p:sp>
      <p:pic>
        <p:nvPicPr>
          <p:cNvPr id="2050" name="Picture 2" descr="https://c1.staticflickr.com/7/6103/6855538268_d698f73704_b.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777839" y="253835"/>
            <a:ext cx="6347146" cy="4233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56252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Information Creation is a Process</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sz="3600" dirty="0" smtClean="0">
                <a:solidFill>
                  <a:schemeClr val="tx1"/>
                </a:solidFill>
              </a:rPr>
              <a:t>Discuss Information Life-cycle</a:t>
            </a:r>
          </a:p>
          <a:p>
            <a:r>
              <a:rPr lang="en-US" sz="2400" b="1" dirty="0" smtClean="0"/>
              <a:t>Day 1</a:t>
            </a:r>
            <a:r>
              <a:rPr lang="en-US" sz="2400" dirty="0" smtClean="0"/>
              <a:t>: Online news with moment to moment updates</a:t>
            </a:r>
          </a:p>
          <a:p>
            <a:r>
              <a:rPr lang="en-US" sz="2400" b="1" dirty="0" smtClean="0"/>
              <a:t>One Week</a:t>
            </a:r>
            <a:r>
              <a:rPr lang="en-US" sz="2400" dirty="0" smtClean="0"/>
              <a:t>: Longer newspaper articles, Weekly magazines</a:t>
            </a:r>
          </a:p>
          <a:p>
            <a:r>
              <a:rPr lang="en-US" sz="2400" b="1" dirty="0" smtClean="0"/>
              <a:t>One Month</a:t>
            </a:r>
            <a:r>
              <a:rPr lang="en-US" sz="2400" dirty="0" smtClean="0"/>
              <a:t>: Monthly Magazine, exploratory articles</a:t>
            </a:r>
          </a:p>
          <a:p>
            <a:r>
              <a:rPr lang="en-US" sz="2400" b="1" dirty="0" smtClean="0"/>
              <a:t>One year</a:t>
            </a:r>
            <a:r>
              <a:rPr lang="en-US" sz="2400" dirty="0" smtClean="0"/>
              <a:t>: Journal Articles</a:t>
            </a:r>
          </a:p>
          <a:p>
            <a:r>
              <a:rPr lang="en-US" sz="2400" b="1" dirty="0" smtClean="0"/>
              <a:t>More than a year</a:t>
            </a:r>
            <a:r>
              <a:rPr lang="en-US" sz="2400" dirty="0" smtClean="0"/>
              <a:t>: Books, documentaries. </a:t>
            </a:r>
          </a:p>
          <a:p>
            <a:pPr marL="0" indent="0">
              <a:buNone/>
            </a:pPr>
            <a:endParaRPr lang="en-US" dirty="0" smtClean="0"/>
          </a:p>
        </p:txBody>
      </p:sp>
    </p:spTree>
    <p:extLst>
      <p:ext uri="{BB962C8B-B14F-4D97-AF65-F5344CB8AC3E}">
        <p14:creationId xmlns:p14="http://schemas.microsoft.com/office/powerpoint/2010/main" val="5138385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Information has Value</a:t>
            </a:r>
            <a:endParaRPr lang="en-US" dirty="0"/>
          </a:p>
        </p:txBody>
      </p:sp>
      <p:pic>
        <p:nvPicPr>
          <p:cNvPr id="3074" name="Picture 2" descr="https://c1.staticflickr.com/7/6122/5916140780_fab3ee41ca_b.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711823" y="234655"/>
            <a:ext cx="6730048" cy="4580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09020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4519989"/>
            <a:ext cx="8534400" cy="1507067"/>
          </a:xfrm>
        </p:spPr>
        <p:txBody>
          <a:bodyPr/>
          <a:lstStyle/>
          <a:p>
            <a:r>
              <a:rPr lang="en-US" dirty="0" smtClean="0"/>
              <a:t>3. Information has Value</a:t>
            </a:r>
            <a:endParaRPr lang="en-US" dirty="0"/>
          </a:p>
        </p:txBody>
      </p:sp>
      <p:sp>
        <p:nvSpPr>
          <p:cNvPr id="3" name="Content Placeholder 2"/>
          <p:cNvSpPr>
            <a:spLocks noGrp="1"/>
          </p:cNvSpPr>
          <p:nvPr>
            <p:ph idx="1"/>
          </p:nvPr>
        </p:nvSpPr>
        <p:spPr>
          <a:xfrm>
            <a:off x="684212" y="685800"/>
            <a:ext cx="8534400" cy="3951514"/>
          </a:xfrm>
        </p:spPr>
        <p:txBody>
          <a:bodyPr>
            <a:normAutofit fontScale="92500" lnSpcReduction="10000"/>
          </a:bodyPr>
          <a:lstStyle/>
          <a:p>
            <a:pPr marL="0" indent="0">
              <a:buNone/>
            </a:pPr>
            <a:r>
              <a:rPr lang="en-US" sz="3200" dirty="0" smtClean="0">
                <a:solidFill>
                  <a:schemeClr val="tx1"/>
                </a:solidFill>
              </a:rPr>
              <a:t>Discuss Different Types of Plagiarism and why each are wrong</a:t>
            </a:r>
          </a:p>
          <a:p>
            <a:r>
              <a:rPr lang="en-US" dirty="0" smtClean="0"/>
              <a:t>A student borrows a paper from a friend and copies word-for-word several paragraphs where source material is summarized and documented. When confronted by the friend, the student says that the sections she borrowed were just about cited sources, so there is no problem</a:t>
            </a:r>
          </a:p>
          <a:p>
            <a:r>
              <a:rPr lang="en-US" dirty="0" smtClean="0"/>
              <a:t>A student has written a paper, the body of it paraphrases another source. There is very little of the student’s own writing in the paper, so if s/he documents the sources, nearly every paragraph will be cited. </a:t>
            </a:r>
            <a:endParaRPr lang="en-US" dirty="0"/>
          </a:p>
          <a:p>
            <a:r>
              <a:rPr lang="en-US" dirty="0" smtClean="0"/>
              <a:t>A student buys a paper off the Internet </a:t>
            </a:r>
            <a:endParaRPr lang="en-US" dirty="0"/>
          </a:p>
        </p:txBody>
      </p:sp>
    </p:spTree>
    <p:extLst>
      <p:ext uri="{BB962C8B-B14F-4D97-AF65-F5344CB8AC3E}">
        <p14:creationId xmlns:p14="http://schemas.microsoft.com/office/powerpoint/2010/main" val="35626500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Research as Inquiry</a:t>
            </a:r>
            <a:endParaRPr lang="en-US" dirty="0"/>
          </a:p>
        </p:txBody>
      </p:sp>
      <p:pic>
        <p:nvPicPr>
          <p:cNvPr id="4100" name="Picture 4" descr="Questions, Who, What, How, Why, Where, Answers"/>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55218" y="-313269"/>
            <a:ext cx="8192388" cy="5777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9571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t>4. Research as Inquiry</a:t>
            </a:r>
            <a:endParaRPr lang="en-US" sz="4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789031" y="-138966"/>
            <a:ext cx="5803164" cy="6788797"/>
          </a:xfrm>
        </p:spPr>
      </p:pic>
      <p:sp>
        <p:nvSpPr>
          <p:cNvPr id="5" name="Text Placeholder 4"/>
          <p:cNvSpPr>
            <a:spLocks noGrp="1"/>
          </p:cNvSpPr>
          <p:nvPr>
            <p:ph type="body" sz="half" idx="2"/>
          </p:nvPr>
        </p:nvSpPr>
        <p:spPr/>
        <p:txBody>
          <a:bodyPr>
            <a:normAutofit/>
          </a:bodyPr>
          <a:lstStyle/>
          <a:p>
            <a:r>
              <a:rPr lang="en-US" sz="2800" dirty="0" smtClean="0">
                <a:solidFill>
                  <a:schemeClr val="tx1"/>
                </a:solidFill>
              </a:rPr>
              <a:t>Concept Map with Keywords</a:t>
            </a:r>
            <a:endParaRPr lang="en-US" sz="2800" dirty="0">
              <a:solidFill>
                <a:schemeClr val="tx1"/>
              </a:solidFill>
            </a:endParaRPr>
          </a:p>
        </p:txBody>
      </p:sp>
    </p:spTree>
    <p:extLst>
      <p:ext uri="{BB962C8B-B14F-4D97-AF65-F5344CB8AC3E}">
        <p14:creationId xmlns:p14="http://schemas.microsoft.com/office/powerpoint/2010/main" val="812376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4. Research as Inquiry</a:t>
            </a:r>
            <a:endParaRPr lang="en-US" dirty="0"/>
          </a:p>
        </p:txBody>
      </p:sp>
      <p:sp>
        <p:nvSpPr>
          <p:cNvPr id="5" name="Content Placeholder 4"/>
          <p:cNvSpPr>
            <a:spLocks noGrp="1"/>
          </p:cNvSpPr>
          <p:nvPr>
            <p:ph idx="1"/>
          </p:nvPr>
        </p:nvSpPr>
        <p:spPr>
          <a:xfrm>
            <a:off x="684212" y="1191986"/>
            <a:ext cx="8534400" cy="3615267"/>
          </a:xfrm>
        </p:spPr>
        <p:txBody>
          <a:bodyPr>
            <a:normAutofit lnSpcReduction="10000"/>
          </a:bodyPr>
          <a:lstStyle/>
          <a:p>
            <a:pPr marL="0" indent="0">
              <a:buNone/>
            </a:pPr>
            <a:r>
              <a:rPr lang="en-US" sz="3600" dirty="0" smtClean="0">
                <a:solidFill>
                  <a:schemeClr val="tx1"/>
                </a:solidFill>
              </a:rPr>
              <a:t>Exa</a:t>
            </a:r>
            <a:r>
              <a:rPr lang="en-US" sz="4000" dirty="0" smtClean="0">
                <a:solidFill>
                  <a:schemeClr val="tx1"/>
                </a:solidFill>
              </a:rPr>
              <a:t>mine their own Information Seeking Behavior</a:t>
            </a:r>
          </a:p>
          <a:p>
            <a:r>
              <a:rPr lang="en-US" sz="3000" dirty="0" smtClean="0">
                <a:solidFill>
                  <a:schemeClr val="bg2">
                    <a:lumMod val="50000"/>
                  </a:schemeClr>
                </a:solidFill>
              </a:rPr>
              <a:t>Write down every question </a:t>
            </a:r>
            <a:endParaRPr lang="en-US" sz="3000" dirty="0">
              <a:solidFill>
                <a:schemeClr val="bg2">
                  <a:lumMod val="50000"/>
                </a:schemeClr>
              </a:solidFill>
            </a:endParaRPr>
          </a:p>
          <a:p>
            <a:r>
              <a:rPr lang="en-US" sz="3000" dirty="0" smtClean="0">
                <a:solidFill>
                  <a:schemeClr val="bg2">
                    <a:lumMod val="50000"/>
                  </a:schemeClr>
                </a:solidFill>
              </a:rPr>
              <a:t>Label it: Personal, Academic, Professional, Data</a:t>
            </a:r>
          </a:p>
          <a:p>
            <a:r>
              <a:rPr lang="en-US" sz="3000" dirty="0" smtClean="0">
                <a:solidFill>
                  <a:schemeClr val="bg2">
                    <a:lumMod val="50000"/>
                  </a:schemeClr>
                </a:solidFill>
              </a:rPr>
              <a:t>Examine behavior in class.	</a:t>
            </a:r>
            <a:r>
              <a:rPr lang="en-US" sz="2200" dirty="0" smtClean="0"/>
              <a:t>	</a:t>
            </a:r>
          </a:p>
          <a:p>
            <a:pPr marL="0" indent="0">
              <a:buNone/>
            </a:pPr>
            <a:endParaRPr lang="en-US" dirty="0"/>
          </a:p>
        </p:txBody>
      </p:sp>
    </p:spTree>
    <p:extLst>
      <p:ext uri="{BB962C8B-B14F-4D97-AF65-F5344CB8AC3E}">
        <p14:creationId xmlns:p14="http://schemas.microsoft.com/office/powerpoint/2010/main" val="19805218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Scholarship as Conversation</a:t>
            </a:r>
            <a:endParaRPr lang="en-US" dirty="0"/>
          </a:p>
        </p:txBody>
      </p:sp>
      <p:pic>
        <p:nvPicPr>
          <p:cNvPr id="5124" name="Picture 4" descr="https://upload.wikimedia.org/wikipedia/commons/9/9e/Conversation_(5556628632).jpg"/>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1417948" y="195146"/>
            <a:ext cx="7066927" cy="4711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0936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1" y="5503033"/>
            <a:ext cx="8534400" cy="1507067"/>
          </a:xfrm>
        </p:spPr>
        <p:txBody>
          <a:bodyPr/>
          <a:lstStyle/>
          <a:p>
            <a:r>
              <a:rPr lang="en-US" dirty="0" smtClean="0"/>
              <a:t>5. Scholarship as Conversation</a:t>
            </a:r>
            <a:endParaRPr lang="en-US" dirty="0"/>
          </a:p>
        </p:txBody>
      </p:sp>
      <p:sp>
        <p:nvSpPr>
          <p:cNvPr id="6" name="Text Placeholder 5"/>
          <p:cNvSpPr>
            <a:spLocks noGrp="1"/>
          </p:cNvSpPr>
          <p:nvPr>
            <p:ph type="body" idx="1"/>
          </p:nvPr>
        </p:nvSpPr>
        <p:spPr>
          <a:xfrm>
            <a:off x="515861" y="1029911"/>
            <a:ext cx="5571067" cy="2775857"/>
          </a:xfrm>
        </p:spPr>
        <p:txBody>
          <a:bodyPr/>
          <a:lstStyle/>
          <a:p>
            <a:r>
              <a:rPr lang="en-US" sz="2400" dirty="0"/>
              <a:t>Political, Religious, and Psychological Characteristics of Muslim Protest Marchers in Eight European Cities: Jerusalem Day 2002</a:t>
            </a:r>
          </a:p>
          <a:p>
            <a:endParaRPr lang="en-US" dirty="0"/>
          </a:p>
        </p:txBody>
      </p:sp>
      <p:sp>
        <p:nvSpPr>
          <p:cNvPr id="4" name="Content Placeholder 3"/>
          <p:cNvSpPr>
            <a:spLocks noGrp="1"/>
          </p:cNvSpPr>
          <p:nvPr>
            <p:ph sz="half" idx="2"/>
          </p:nvPr>
        </p:nvSpPr>
        <p:spPr>
          <a:xfrm>
            <a:off x="684211" y="3121481"/>
            <a:ext cx="4937655" cy="3135085"/>
          </a:xfrm>
        </p:spPr>
        <p:txBody>
          <a:bodyPr>
            <a:normAutofit fontScale="92500" lnSpcReduction="20000"/>
          </a:bodyPr>
          <a:lstStyle/>
          <a:p>
            <a:r>
              <a:rPr lang="en-US" dirty="0" smtClean="0"/>
              <a:t>“</a:t>
            </a:r>
            <a:r>
              <a:rPr lang="en-US" dirty="0"/>
              <a:t> results suggest that violence in support of Islamic causes cannot be understood as the expression of extreme religious beliefs or exceptional religious devotion</a:t>
            </a:r>
            <a:r>
              <a:rPr lang="en-US" dirty="0" smtClean="0"/>
              <a:t>.”</a:t>
            </a:r>
          </a:p>
          <a:p>
            <a:r>
              <a:rPr lang="en-US" dirty="0" err="1"/>
              <a:t>Schbley</a:t>
            </a:r>
            <a:r>
              <a:rPr lang="en-US" dirty="0"/>
              <a:t>, A., &amp; McCauley, C. (2005). Political, religious, and psychological characteristics of </a:t>
            </a:r>
            <a:r>
              <a:rPr lang="en-US" dirty="0" err="1"/>
              <a:t>muslim</a:t>
            </a:r>
            <a:r>
              <a:rPr lang="en-US" dirty="0"/>
              <a:t> protest marchers in eight </a:t>
            </a:r>
            <a:r>
              <a:rPr lang="en-US" dirty="0" err="1"/>
              <a:t>european</a:t>
            </a:r>
            <a:r>
              <a:rPr lang="en-US" dirty="0"/>
              <a:t> cities: Jerusalem day 2002.</a:t>
            </a:r>
            <a:r>
              <a:rPr lang="en-US" i="1" dirty="0"/>
              <a:t> Terrorism &amp; Political Violence, 17</a:t>
            </a:r>
            <a:r>
              <a:rPr lang="en-US" dirty="0"/>
              <a:t>(4), 551-572. </a:t>
            </a:r>
            <a:endParaRPr lang="en-US" dirty="0" smtClean="0"/>
          </a:p>
          <a:p>
            <a:endParaRPr lang="en-US" dirty="0"/>
          </a:p>
        </p:txBody>
      </p:sp>
      <p:sp>
        <p:nvSpPr>
          <p:cNvPr id="7" name="Text Placeholder 6"/>
          <p:cNvSpPr>
            <a:spLocks noGrp="1"/>
          </p:cNvSpPr>
          <p:nvPr>
            <p:ph type="body" sz="quarter" idx="3"/>
          </p:nvPr>
        </p:nvSpPr>
        <p:spPr>
          <a:xfrm>
            <a:off x="5816445" y="1305728"/>
            <a:ext cx="6260269" cy="1183520"/>
          </a:xfrm>
        </p:spPr>
        <p:txBody>
          <a:bodyPr/>
          <a:lstStyle/>
          <a:p>
            <a:r>
              <a:rPr lang="en-US" dirty="0"/>
              <a:t> Religion and Support for Suicide Attacks</a:t>
            </a:r>
          </a:p>
        </p:txBody>
      </p:sp>
      <p:sp>
        <p:nvSpPr>
          <p:cNvPr id="8" name="Content Placeholder 7"/>
          <p:cNvSpPr>
            <a:spLocks noGrp="1"/>
          </p:cNvSpPr>
          <p:nvPr>
            <p:ph sz="quarter" idx="4"/>
          </p:nvPr>
        </p:nvSpPr>
        <p:spPr>
          <a:xfrm>
            <a:off x="5806544" y="2555985"/>
            <a:ext cx="4929188" cy="3211589"/>
          </a:xfrm>
        </p:spPr>
        <p:txBody>
          <a:bodyPr>
            <a:normAutofit fontScale="92500"/>
          </a:bodyPr>
          <a:lstStyle/>
          <a:p>
            <a:r>
              <a:rPr lang="en-US" dirty="0" smtClean="0"/>
              <a:t>“</a:t>
            </a:r>
            <a:r>
              <a:rPr lang="en-US" dirty="0"/>
              <a:t>In a survey of six religions in six nations, regular attendance at religious services positively predicted a combination of willing martyrdom and out-group hostility, but regular prayer did not. </a:t>
            </a:r>
            <a:r>
              <a:rPr lang="en-US" dirty="0" smtClean="0"/>
              <a:t>”</a:t>
            </a:r>
          </a:p>
          <a:p>
            <a:r>
              <a:rPr lang="en-US" dirty="0" err="1"/>
              <a:t>Ginges</a:t>
            </a:r>
            <a:r>
              <a:rPr lang="en-US" dirty="0"/>
              <a:t>, J., Hansen, I., &amp; </a:t>
            </a:r>
            <a:r>
              <a:rPr lang="en-US" dirty="0" err="1"/>
              <a:t>Norenzayan</a:t>
            </a:r>
            <a:r>
              <a:rPr lang="en-US" dirty="0"/>
              <a:t>, A. (2009). Religion and support for suicide attacks.</a:t>
            </a:r>
            <a:r>
              <a:rPr lang="en-US" i="1" dirty="0"/>
              <a:t> Psychological Science, 20</a:t>
            </a:r>
            <a:r>
              <a:rPr lang="en-US" dirty="0"/>
              <a:t>(2), 224-230. </a:t>
            </a:r>
            <a:endParaRPr lang="en-US" dirty="0"/>
          </a:p>
          <a:p>
            <a:endParaRPr lang="en-US" dirty="0"/>
          </a:p>
        </p:txBody>
      </p:sp>
      <p:sp>
        <p:nvSpPr>
          <p:cNvPr id="14" name="TextBox 13"/>
          <p:cNvSpPr txBox="1"/>
          <p:nvPr/>
        </p:nvSpPr>
        <p:spPr>
          <a:xfrm>
            <a:off x="894744" y="227775"/>
            <a:ext cx="9454243" cy="1323439"/>
          </a:xfrm>
          <a:prstGeom prst="rect">
            <a:avLst/>
          </a:prstGeom>
          <a:noFill/>
        </p:spPr>
        <p:txBody>
          <a:bodyPr wrap="square" rtlCol="0">
            <a:spAutoFit/>
          </a:bodyPr>
          <a:lstStyle/>
          <a:p>
            <a:pPr algn="ctr"/>
            <a:r>
              <a:rPr lang="en-US" sz="4000" dirty="0" smtClean="0"/>
              <a:t>Compare Sources with Different Findings </a:t>
            </a:r>
            <a:endParaRPr lang="en-US" sz="4000" dirty="0"/>
          </a:p>
        </p:txBody>
      </p:sp>
    </p:spTree>
    <p:extLst>
      <p:ext uri="{BB962C8B-B14F-4D97-AF65-F5344CB8AC3E}">
        <p14:creationId xmlns:p14="http://schemas.microsoft.com/office/powerpoint/2010/main" val="18793214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02569" y="5350933"/>
            <a:ext cx="8534400" cy="1507067"/>
          </a:xfrm>
        </p:spPr>
        <p:txBody>
          <a:bodyPr/>
          <a:lstStyle/>
          <a:p>
            <a:r>
              <a:rPr lang="en-US" dirty="0" smtClean="0"/>
              <a:t>5. Scholarship as Conversation</a:t>
            </a:r>
            <a:endParaRPr lang="en-US" dirty="0"/>
          </a:p>
        </p:txBody>
      </p:sp>
      <p:pic>
        <p:nvPicPr>
          <p:cNvPr id="9" name="Content Placeholder 8"/>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0298" y="1360208"/>
            <a:ext cx="10434555" cy="4207835"/>
          </a:xfrm>
        </p:spPr>
      </p:pic>
      <p:sp>
        <p:nvSpPr>
          <p:cNvPr id="10" name="TextBox 9"/>
          <p:cNvSpPr txBox="1"/>
          <p:nvPr/>
        </p:nvSpPr>
        <p:spPr>
          <a:xfrm>
            <a:off x="602569" y="587829"/>
            <a:ext cx="9668102" cy="584775"/>
          </a:xfrm>
          <a:prstGeom prst="rect">
            <a:avLst/>
          </a:prstGeom>
          <a:noFill/>
        </p:spPr>
        <p:txBody>
          <a:bodyPr wrap="square" rtlCol="0">
            <a:spAutoFit/>
          </a:bodyPr>
          <a:lstStyle/>
          <a:p>
            <a:r>
              <a:rPr lang="en-US" sz="3200" dirty="0" smtClean="0"/>
              <a:t>Review Academic Blogs</a:t>
            </a:r>
            <a:endParaRPr lang="en-US" sz="3200" dirty="0"/>
          </a:p>
        </p:txBody>
      </p:sp>
    </p:spTree>
    <p:extLst>
      <p:ext uri="{BB962C8B-B14F-4D97-AF65-F5344CB8AC3E}">
        <p14:creationId xmlns:p14="http://schemas.microsoft.com/office/powerpoint/2010/main" val="21618145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Searching </a:t>
            </a:r>
            <a:r>
              <a:rPr lang="en-US" dirty="0"/>
              <a:t>as Strategic Exploration</a:t>
            </a:r>
          </a:p>
        </p:txBody>
      </p:sp>
      <p:sp>
        <p:nvSpPr>
          <p:cNvPr id="3" name="Content Placeholder 2"/>
          <p:cNvSpPr>
            <a:spLocks noGrp="1"/>
          </p:cNvSpPr>
          <p:nvPr>
            <p:ph idx="1"/>
          </p:nvPr>
        </p:nvSpPr>
        <p:spPr/>
        <p:txBody>
          <a:bodyPr/>
          <a:lstStyle/>
          <a:p>
            <a:endParaRPr lang="en-US" dirty="0"/>
          </a:p>
        </p:txBody>
      </p:sp>
      <p:pic>
        <p:nvPicPr>
          <p:cNvPr id="4" name="Picture 2" descr="16491939584_5416a41768_b.jpg (900×4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547" y="573302"/>
            <a:ext cx="8231730" cy="4060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5657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3584" y="5350933"/>
            <a:ext cx="8534400" cy="1507067"/>
          </a:xfrm>
        </p:spPr>
        <p:txBody>
          <a:bodyPr/>
          <a:lstStyle/>
          <a:p>
            <a:r>
              <a:rPr lang="en-US" dirty="0" smtClean="0"/>
              <a:t>6. Searching as Strategic Exploration</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91340" y="3845790"/>
            <a:ext cx="8534400" cy="150514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669" y="1392875"/>
            <a:ext cx="10058400" cy="2740781"/>
          </a:xfrm>
          <a:prstGeom prst="rect">
            <a:avLst/>
          </a:prstGeom>
        </p:spPr>
      </p:pic>
      <p:sp>
        <p:nvSpPr>
          <p:cNvPr id="6" name="TextBox 5"/>
          <p:cNvSpPr txBox="1"/>
          <p:nvPr/>
        </p:nvSpPr>
        <p:spPr>
          <a:xfrm>
            <a:off x="424543" y="430294"/>
            <a:ext cx="10352314" cy="707886"/>
          </a:xfrm>
          <a:prstGeom prst="rect">
            <a:avLst/>
          </a:prstGeom>
          <a:noFill/>
        </p:spPr>
        <p:txBody>
          <a:bodyPr wrap="square" rtlCol="0">
            <a:spAutoFit/>
          </a:bodyPr>
          <a:lstStyle/>
          <a:p>
            <a:r>
              <a:rPr lang="en-US" sz="4000" dirty="0" smtClean="0"/>
              <a:t>Citation Chasing</a:t>
            </a:r>
            <a:endParaRPr lang="en-US" sz="4000" dirty="0"/>
          </a:p>
        </p:txBody>
      </p:sp>
    </p:spTree>
    <p:extLst>
      <p:ext uri="{BB962C8B-B14F-4D97-AF65-F5344CB8AC3E}">
        <p14:creationId xmlns:p14="http://schemas.microsoft.com/office/powerpoint/2010/main" val="40018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7636" y="5200900"/>
            <a:ext cx="8534400" cy="1507067"/>
          </a:xfrm>
        </p:spPr>
        <p:txBody>
          <a:bodyPr/>
          <a:lstStyle/>
          <a:p>
            <a:r>
              <a:rPr lang="en-US" dirty="0" smtClean="0"/>
              <a:t>6. Searching as Strategic Exploration</a:t>
            </a:r>
            <a:endParaRPr lang="en-US" dirty="0"/>
          </a:p>
        </p:txBody>
      </p:sp>
      <p:pic>
        <p:nvPicPr>
          <p:cNvPr id="7" name="Content Placeholder 6"/>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0" y="1510643"/>
            <a:ext cx="8852036" cy="3690257"/>
          </a:xfrm>
        </p:spPr>
      </p:pic>
      <p:pic>
        <p:nvPicPr>
          <p:cNvPr id="8" name="Content Placeholder 7"/>
          <p:cNvPicPr>
            <a:picLocks noGrp="1" noChangeAspect="1"/>
          </p:cNvPicPr>
          <p:nvPr>
            <p:ph sz="half" idx="2"/>
          </p:nvPr>
        </p:nvPicPr>
        <p:blipFill rotWithShape="1">
          <a:blip r:embed="rId4" cstate="print">
            <a:extLst>
              <a:ext uri="{28A0092B-C50C-407E-A947-70E740481C1C}">
                <a14:useLocalDpi xmlns:a14="http://schemas.microsoft.com/office/drawing/2010/main" val="0"/>
              </a:ext>
            </a:extLst>
          </a:blip>
          <a:srcRect r="34148"/>
          <a:stretch/>
        </p:blipFill>
        <p:spPr>
          <a:xfrm>
            <a:off x="7097484" y="3263801"/>
            <a:ext cx="5094516" cy="3594199"/>
          </a:xfrm>
        </p:spPr>
      </p:pic>
      <p:sp>
        <p:nvSpPr>
          <p:cNvPr id="9" name="TextBox 8"/>
          <p:cNvSpPr txBox="1"/>
          <p:nvPr/>
        </p:nvSpPr>
        <p:spPr>
          <a:xfrm>
            <a:off x="317636" y="652724"/>
            <a:ext cx="11119757" cy="707886"/>
          </a:xfrm>
          <a:prstGeom prst="rect">
            <a:avLst/>
          </a:prstGeom>
          <a:noFill/>
        </p:spPr>
        <p:txBody>
          <a:bodyPr wrap="square" rtlCol="0">
            <a:spAutoFit/>
          </a:bodyPr>
          <a:lstStyle/>
          <a:p>
            <a:r>
              <a:rPr lang="en-US" sz="4000" dirty="0" smtClean="0"/>
              <a:t>Compare Searches in Database Vs. Google</a:t>
            </a:r>
            <a:endParaRPr lang="en-US" sz="4000" dirty="0"/>
          </a:p>
        </p:txBody>
      </p:sp>
    </p:spTree>
    <p:extLst>
      <p:ext uri="{BB962C8B-B14F-4D97-AF65-F5344CB8AC3E}">
        <p14:creationId xmlns:p14="http://schemas.microsoft.com/office/powerpoint/2010/main" val="397315272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3230</TotalTime>
  <Words>841</Words>
  <Application>Microsoft Office PowerPoint</Application>
  <PresentationFormat>Widescreen</PresentationFormat>
  <Paragraphs>129</Paragraphs>
  <Slides>20</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Century Gothic</vt:lpstr>
      <vt:lpstr>Wingdings 3</vt:lpstr>
      <vt:lpstr>Slice</vt:lpstr>
      <vt:lpstr>Making Students Effective Researchers</vt:lpstr>
      <vt:lpstr>Information Literacy</vt:lpstr>
      <vt:lpstr>ACRL Framework</vt:lpstr>
      <vt:lpstr>Gradual Increase toward Information Literacy</vt:lpstr>
      <vt:lpstr>1. Authority is Constructed and Contextual</vt:lpstr>
      <vt:lpstr>1. Authority in Constructed and Contextual</vt:lpstr>
      <vt:lpstr>1. Authority is Constructed and Contextual</vt:lpstr>
      <vt:lpstr>2. Information Creation is a Process</vt:lpstr>
      <vt:lpstr>2. Information Creation is a Process</vt:lpstr>
      <vt:lpstr>3. Information has Value</vt:lpstr>
      <vt:lpstr>3. Information has Value</vt:lpstr>
      <vt:lpstr>4. Research as Inquiry</vt:lpstr>
      <vt:lpstr>4. Research as Inquiry</vt:lpstr>
      <vt:lpstr>4. Research as Inquiry</vt:lpstr>
      <vt:lpstr>5. Scholarship as Conversation</vt:lpstr>
      <vt:lpstr>5. Scholarship as Conversation</vt:lpstr>
      <vt:lpstr>5. Scholarship as Conversation</vt:lpstr>
      <vt:lpstr>6. Searching as Strategic Exploration</vt:lpstr>
      <vt:lpstr>6. Searching as Strategic Exploration</vt:lpstr>
      <vt:lpstr>6. Searching as Strategic Exploration</vt:lpstr>
    </vt:vector>
  </TitlesOfParts>
  <Company>Carthage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Students Effective Researchers</dc:title>
  <dc:creator>Windows User</dc:creator>
  <cp:lastModifiedBy>Windows User</cp:lastModifiedBy>
  <cp:revision>21</cp:revision>
  <dcterms:created xsi:type="dcterms:W3CDTF">2016-08-23T14:17:22Z</dcterms:created>
  <dcterms:modified xsi:type="dcterms:W3CDTF">2016-08-25T20:08:02Z</dcterms:modified>
</cp:coreProperties>
</file>